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8"/>
  </p:handoutMasterIdLst>
  <p:sldIdLst>
    <p:sldId id="300" r:id="rId2"/>
    <p:sldId id="256" r:id="rId3"/>
    <p:sldId id="268" r:id="rId4"/>
    <p:sldId id="301" r:id="rId5"/>
    <p:sldId id="265" r:id="rId6"/>
    <p:sldId id="299" r:id="rId7"/>
    <p:sldId id="269" r:id="rId8"/>
    <p:sldId id="264" r:id="rId9"/>
    <p:sldId id="275" r:id="rId10"/>
    <p:sldId id="308" r:id="rId11"/>
    <p:sldId id="313" r:id="rId12"/>
    <p:sldId id="257" r:id="rId13"/>
    <p:sldId id="258" r:id="rId14"/>
    <p:sldId id="304" r:id="rId15"/>
    <p:sldId id="259" r:id="rId16"/>
    <p:sldId id="260" r:id="rId17"/>
    <p:sldId id="281" r:id="rId18"/>
    <p:sldId id="302" r:id="rId19"/>
    <p:sldId id="271" r:id="rId20"/>
    <p:sldId id="307" r:id="rId21"/>
    <p:sldId id="292" r:id="rId22"/>
    <p:sldId id="289" r:id="rId23"/>
    <p:sldId id="291" r:id="rId24"/>
    <p:sldId id="316" r:id="rId25"/>
    <p:sldId id="296" r:id="rId26"/>
    <p:sldId id="278" r:id="rId27"/>
    <p:sldId id="318" r:id="rId28"/>
    <p:sldId id="319" r:id="rId29"/>
    <p:sldId id="306" r:id="rId30"/>
    <p:sldId id="347" r:id="rId31"/>
    <p:sldId id="348" r:id="rId32"/>
    <p:sldId id="349" r:id="rId33"/>
    <p:sldId id="350" r:id="rId34"/>
    <p:sldId id="330" r:id="rId35"/>
    <p:sldId id="323" r:id="rId36"/>
    <p:sldId id="324" r:id="rId37"/>
    <p:sldId id="325" r:id="rId38"/>
    <p:sldId id="327" r:id="rId39"/>
    <p:sldId id="326" r:id="rId40"/>
    <p:sldId id="331" r:id="rId41"/>
    <p:sldId id="333" r:id="rId42"/>
    <p:sldId id="334" r:id="rId43"/>
    <p:sldId id="335" r:id="rId44"/>
    <p:sldId id="332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17" r:id="rId53"/>
    <p:sldId id="290" r:id="rId54"/>
    <p:sldId id="295" r:id="rId55"/>
    <p:sldId id="311" r:id="rId56"/>
    <p:sldId id="309" r:id="rId57"/>
    <p:sldId id="310" r:id="rId58"/>
    <p:sldId id="288" r:id="rId59"/>
    <p:sldId id="276" r:id="rId60"/>
    <p:sldId id="279" r:id="rId61"/>
    <p:sldId id="294" r:id="rId62"/>
    <p:sldId id="305" r:id="rId63"/>
    <p:sldId id="312" r:id="rId64"/>
    <p:sldId id="314" r:id="rId65"/>
    <p:sldId id="315" r:id="rId66"/>
    <p:sldId id="351" r:id="rId6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A5F"/>
    <a:srgbClr val="41002C"/>
    <a:srgbClr val="01395E"/>
    <a:srgbClr val="5DDA18"/>
    <a:srgbClr val="2F6E0C"/>
    <a:srgbClr val="215272"/>
    <a:srgbClr val="FCFDFD"/>
    <a:srgbClr val="013B61"/>
    <a:srgbClr val="3A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47" autoAdjust="0"/>
    <p:restoredTop sz="94660"/>
  </p:normalViewPr>
  <p:slideViewPr>
    <p:cSldViewPr snapToGrid="0">
      <p:cViewPr varScale="1">
        <p:scale>
          <a:sx n="61" d="100"/>
          <a:sy n="61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9EDCC0-BEC8-46A5-898A-AA708DCD3895}" type="doc">
      <dgm:prSet loTypeId="urn:microsoft.com/office/officeart/2005/8/layout/pyramid1" loCatId="pyramid" qsTypeId="urn:microsoft.com/office/officeart/2005/8/quickstyle/simple1" qsCatId="simple" csTypeId="urn:microsoft.com/office/officeart/2005/8/colors/colorful4" csCatId="colorful" phldr="1"/>
      <dgm:spPr/>
    </dgm:pt>
    <dgm:pt modelId="{10B665BA-B44F-430C-8BD6-AE6C07FBF00D}">
      <dgm:prSet phldrT="[Texto]"/>
      <dgm:spPr>
        <a:solidFill>
          <a:schemeClr val="tx1"/>
        </a:solidFill>
      </dgm:spPr>
      <dgm:t>
        <a:bodyPr/>
        <a:lstStyle/>
        <a:p>
          <a:r>
            <a:rPr lang="es-PE" dirty="0">
              <a:solidFill>
                <a:schemeClr val="bg1"/>
              </a:solidFill>
            </a:rPr>
            <a:t>Conocimiento</a:t>
          </a:r>
          <a:endParaRPr lang="en-US" dirty="0">
            <a:solidFill>
              <a:schemeClr val="bg1"/>
            </a:solidFill>
          </a:endParaRPr>
        </a:p>
      </dgm:t>
    </dgm:pt>
    <dgm:pt modelId="{E75E50C9-B8D3-4C83-9F5C-557DF3A39789}" type="parTrans" cxnId="{E404EA4D-06BE-4246-8DF9-2EC7800426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38E8B12-85A5-4317-916C-6ED2E8E1F5F3}" type="sibTrans" cxnId="{E404EA4D-06BE-4246-8DF9-2EC7800426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27EFFD0-5610-45EF-896D-F6953986281F}">
      <dgm:prSet phldrT="[Texto]"/>
      <dgm:spPr>
        <a:solidFill>
          <a:srgbClr val="41002C"/>
        </a:solidFill>
      </dgm:spPr>
      <dgm:t>
        <a:bodyPr/>
        <a:lstStyle/>
        <a:p>
          <a:r>
            <a:rPr lang="es-PE" dirty="0">
              <a:solidFill>
                <a:schemeClr val="bg1"/>
              </a:solidFill>
            </a:rPr>
            <a:t>Información</a:t>
          </a:r>
          <a:endParaRPr lang="en-US" dirty="0">
            <a:solidFill>
              <a:schemeClr val="bg1"/>
            </a:solidFill>
          </a:endParaRPr>
        </a:p>
      </dgm:t>
    </dgm:pt>
    <dgm:pt modelId="{3BFA1A0C-A202-4CA2-80E4-00AE74AA0338}" type="parTrans" cxnId="{B8D0049A-7BBA-4EF3-BF21-0722699E0C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D1B7A66-9C17-47F0-BA95-66A2752B4822}" type="sibTrans" cxnId="{B8D0049A-7BBA-4EF3-BF21-0722699E0C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FC33B9E-F3CA-4B76-9532-10BB4BDE2309}">
      <dgm:prSet phldrT="[Texto]"/>
      <dgm:spPr>
        <a:solidFill>
          <a:srgbClr val="FF0000"/>
        </a:solidFill>
      </dgm:spPr>
      <dgm:t>
        <a:bodyPr/>
        <a:lstStyle/>
        <a:p>
          <a:r>
            <a:rPr lang="es-PE" dirty="0">
              <a:solidFill>
                <a:schemeClr val="bg1"/>
              </a:solidFill>
            </a:rPr>
            <a:t>Datos</a:t>
          </a:r>
          <a:endParaRPr lang="en-US" dirty="0">
            <a:solidFill>
              <a:schemeClr val="bg1"/>
            </a:solidFill>
          </a:endParaRPr>
        </a:p>
      </dgm:t>
    </dgm:pt>
    <dgm:pt modelId="{553F55A9-2C8C-4AB5-9DB8-29F7C5298645}" type="parTrans" cxnId="{B767FE08-CBDD-4958-9DB3-8110D7663F8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E67C36C-B239-4183-BACD-D43D32EFA0A5}" type="sibTrans" cxnId="{B767FE08-CBDD-4958-9DB3-8110D7663F8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71EB0F-216F-4331-889E-050EE0FA7BD5}">
      <dgm:prSet/>
      <dgm:spPr>
        <a:solidFill>
          <a:srgbClr val="01395E"/>
        </a:solidFill>
      </dgm:spPr>
      <dgm:t>
        <a:bodyPr/>
        <a:lstStyle/>
        <a:p>
          <a:r>
            <a:rPr lang="es-PE" dirty="0">
              <a:solidFill>
                <a:schemeClr val="bg1"/>
              </a:solidFill>
            </a:rPr>
            <a:t>Competencia</a:t>
          </a:r>
          <a:endParaRPr lang="en-US" dirty="0">
            <a:solidFill>
              <a:schemeClr val="bg1"/>
            </a:solidFill>
          </a:endParaRPr>
        </a:p>
      </dgm:t>
    </dgm:pt>
    <dgm:pt modelId="{75ED9FED-4EFC-4B3C-BA2F-E717996850E4}" type="parTrans" cxnId="{0DDA70DE-06A7-4BD2-9D9F-11CE7C003B9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6E02B79-D00A-43C1-8FD2-468EFE3498D9}" type="sibTrans" cxnId="{0DDA70DE-06A7-4BD2-9D9F-11CE7C003B9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4DE2C43-7EDB-4BD2-9BF8-F19E4AFD3B83}">
      <dgm:prSet custT="1"/>
      <dgm:spPr>
        <a:solidFill>
          <a:srgbClr val="FF0000"/>
        </a:solidFill>
      </dgm:spPr>
      <dgm:t>
        <a:bodyPr/>
        <a:lstStyle/>
        <a:p>
          <a:r>
            <a:rPr lang="es-PE" sz="3200" dirty="0">
              <a:solidFill>
                <a:schemeClr val="bg1"/>
              </a:solidFill>
            </a:rPr>
            <a:t>Saber</a:t>
          </a:r>
          <a:endParaRPr lang="en-US" sz="3200" dirty="0">
            <a:solidFill>
              <a:schemeClr val="bg1"/>
            </a:solidFill>
          </a:endParaRPr>
        </a:p>
      </dgm:t>
    </dgm:pt>
    <dgm:pt modelId="{B47B5F31-936C-42BB-B975-6B288F5829E7}" type="parTrans" cxnId="{F01D62E5-EBD3-4050-A046-BAE16EC215E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0AF0E2E-8018-4BD1-8EED-811748D737E4}" type="sibTrans" cxnId="{F01D62E5-EBD3-4050-A046-BAE16EC215E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FFA0616-56F9-4634-B83A-40D186BB4229}" type="pres">
      <dgm:prSet presAssocID="{269EDCC0-BEC8-46A5-898A-AA708DCD3895}" presName="Name0" presStyleCnt="0">
        <dgm:presLayoutVars>
          <dgm:dir/>
          <dgm:animLvl val="lvl"/>
          <dgm:resizeHandles val="exact"/>
        </dgm:presLayoutVars>
      </dgm:prSet>
      <dgm:spPr/>
    </dgm:pt>
    <dgm:pt modelId="{E6F80262-3EBB-4D02-AFF3-8FB29C164CA3}" type="pres">
      <dgm:prSet presAssocID="{44DE2C43-7EDB-4BD2-9BF8-F19E4AFD3B83}" presName="Name8" presStyleCnt="0"/>
      <dgm:spPr/>
    </dgm:pt>
    <dgm:pt modelId="{5FBDD86C-307B-4595-8E88-E1EFC4C44D34}" type="pres">
      <dgm:prSet presAssocID="{44DE2C43-7EDB-4BD2-9BF8-F19E4AFD3B83}" presName="level" presStyleLbl="node1" presStyleIdx="0" presStyleCnt="5" custScaleX="108411" custScaleY="124980">
        <dgm:presLayoutVars>
          <dgm:chMax val="1"/>
          <dgm:bulletEnabled val="1"/>
        </dgm:presLayoutVars>
      </dgm:prSet>
      <dgm:spPr/>
    </dgm:pt>
    <dgm:pt modelId="{79AD5D96-2C1C-4306-83FD-31DF81037152}" type="pres">
      <dgm:prSet presAssocID="{44DE2C43-7EDB-4BD2-9BF8-F19E4AFD3B8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8E36798-2DC7-4E0F-BFAE-232C63406736}" type="pres">
      <dgm:prSet presAssocID="{7571EB0F-216F-4331-889E-050EE0FA7BD5}" presName="Name8" presStyleCnt="0"/>
      <dgm:spPr/>
    </dgm:pt>
    <dgm:pt modelId="{80671812-1801-484E-B58D-0EB9A7DD9352}" type="pres">
      <dgm:prSet presAssocID="{7571EB0F-216F-4331-889E-050EE0FA7BD5}" presName="level" presStyleLbl="node1" presStyleIdx="1" presStyleCnt="5" custScaleX="104842">
        <dgm:presLayoutVars>
          <dgm:chMax val="1"/>
          <dgm:bulletEnabled val="1"/>
        </dgm:presLayoutVars>
      </dgm:prSet>
      <dgm:spPr/>
    </dgm:pt>
    <dgm:pt modelId="{95F0B468-E770-4575-9CD1-653CEAC6C2F1}" type="pres">
      <dgm:prSet presAssocID="{7571EB0F-216F-4331-889E-050EE0FA7BD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7FD15AD-EF95-4E05-86FB-A936ACE41063}" type="pres">
      <dgm:prSet presAssocID="{10B665BA-B44F-430C-8BD6-AE6C07FBF00D}" presName="Name8" presStyleCnt="0"/>
      <dgm:spPr/>
    </dgm:pt>
    <dgm:pt modelId="{B8F68790-F060-4C98-83D4-9579FFDF5CE9}" type="pres">
      <dgm:prSet presAssocID="{10B665BA-B44F-430C-8BD6-AE6C07FBF00D}" presName="level" presStyleLbl="node1" presStyleIdx="2" presStyleCnt="5">
        <dgm:presLayoutVars>
          <dgm:chMax val="1"/>
          <dgm:bulletEnabled val="1"/>
        </dgm:presLayoutVars>
      </dgm:prSet>
      <dgm:spPr/>
    </dgm:pt>
    <dgm:pt modelId="{B09104D6-4629-427F-AB57-34E21CCE8578}" type="pres">
      <dgm:prSet presAssocID="{10B665BA-B44F-430C-8BD6-AE6C07FBF0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B52BD58-9528-46DA-BEBB-3FE9E69DD33F}" type="pres">
      <dgm:prSet presAssocID="{727EFFD0-5610-45EF-896D-F6953986281F}" presName="Name8" presStyleCnt="0"/>
      <dgm:spPr/>
    </dgm:pt>
    <dgm:pt modelId="{8CA8AE52-1DA2-4A2A-AE1B-B5498E1C590E}" type="pres">
      <dgm:prSet presAssocID="{727EFFD0-5610-45EF-896D-F6953986281F}" presName="level" presStyleLbl="node1" presStyleIdx="3" presStyleCnt="5" custLinFactNeighborX="0" custLinFactNeighborY="1836">
        <dgm:presLayoutVars>
          <dgm:chMax val="1"/>
          <dgm:bulletEnabled val="1"/>
        </dgm:presLayoutVars>
      </dgm:prSet>
      <dgm:spPr/>
    </dgm:pt>
    <dgm:pt modelId="{27E4652A-2C7C-404E-9104-AA3B6DA9494B}" type="pres">
      <dgm:prSet presAssocID="{727EFFD0-5610-45EF-896D-F6953986281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293B7D4-B1F9-491F-9EA6-113B0029723F}" type="pres">
      <dgm:prSet presAssocID="{3FC33B9E-F3CA-4B76-9532-10BB4BDE2309}" presName="Name8" presStyleCnt="0"/>
      <dgm:spPr/>
    </dgm:pt>
    <dgm:pt modelId="{4A44EA3E-4F01-40FC-A0F9-A930B78D9435}" type="pres">
      <dgm:prSet presAssocID="{3FC33B9E-F3CA-4B76-9532-10BB4BDE2309}" presName="level" presStyleLbl="node1" presStyleIdx="4" presStyleCnt="5">
        <dgm:presLayoutVars>
          <dgm:chMax val="1"/>
          <dgm:bulletEnabled val="1"/>
        </dgm:presLayoutVars>
      </dgm:prSet>
      <dgm:spPr/>
    </dgm:pt>
    <dgm:pt modelId="{99BFA98B-4312-407A-A137-A653C4E3F63D}" type="pres">
      <dgm:prSet presAssocID="{3FC33B9E-F3CA-4B76-9532-10BB4BDE230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767FE08-CBDD-4958-9DB3-8110D7663F89}" srcId="{269EDCC0-BEC8-46A5-898A-AA708DCD3895}" destId="{3FC33B9E-F3CA-4B76-9532-10BB4BDE2309}" srcOrd="4" destOrd="0" parTransId="{553F55A9-2C8C-4AB5-9DB8-29F7C5298645}" sibTransId="{BE67C36C-B239-4183-BACD-D43D32EFA0A5}"/>
    <dgm:cxn modelId="{04AF5115-D270-4DA9-8C83-A9796C788221}" type="presOf" srcId="{44DE2C43-7EDB-4BD2-9BF8-F19E4AFD3B83}" destId="{5FBDD86C-307B-4595-8E88-E1EFC4C44D34}" srcOrd="0" destOrd="0" presId="urn:microsoft.com/office/officeart/2005/8/layout/pyramid1"/>
    <dgm:cxn modelId="{53B3DE6B-28C0-473A-BE1A-7C3F3C5515AD}" type="presOf" srcId="{7571EB0F-216F-4331-889E-050EE0FA7BD5}" destId="{95F0B468-E770-4575-9CD1-653CEAC6C2F1}" srcOrd="1" destOrd="0" presId="urn:microsoft.com/office/officeart/2005/8/layout/pyramid1"/>
    <dgm:cxn modelId="{E404EA4D-06BE-4246-8DF9-2EC7800426A5}" srcId="{269EDCC0-BEC8-46A5-898A-AA708DCD3895}" destId="{10B665BA-B44F-430C-8BD6-AE6C07FBF00D}" srcOrd="2" destOrd="0" parTransId="{E75E50C9-B8D3-4C83-9F5C-557DF3A39789}" sibTransId="{338E8B12-85A5-4317-916C-6ED2E8E1F5F3}"/>
    <dgm:cxn modelId="{08D35C4E-9047-4C3C-B3DC-F34E516E6BB0}" type="presOf" srcId="{3FC33B9E-F3CA-4B76-9532-10BB4BDE2309}" destId="{99BFA98B-4312-407A-A137-A653C4E3F63D}" srcOrd="1" destOrd="0" presId="urn:microsoft.com/office/officeart/2005/8/layout/pyramid1"/>
    <dgm:cxn modelId="{83F4B87C-A040-4F05-A2CA-BC98ECC565B4}" type="presOf" srcId="{269EDCC0-BEC8-46A5-898A-AA708DCD3895}" destId="{BFFA0616-56F9-4634-B83A-40D186BB4229}" srcOrd="0" destOrd="0" presId="urn:microsoft.com/office/officeart/2005/8/layout/pyramid1"/>
    <dgm:cxn modelId="{B8D0049A-7BBA-4EF3-BF21-0722699E0C2D}" srcId="{269EDCC0-BEC8-46A5-898A-AA708DCD3895}" destId="{727EFFD0-5610-45EF-896D-F6953986281F}" srcOrd="3" destOrd="0" parTransId="{3BFA1A0C-A202-4CA2-80E4-00AE74AA0338}" sibTransId="{CD1B7A66-9C17-47F0-BA95-66A2752B4822}"/>
    <dgm:cxn modelId="{0566DFB8-A384-4CC6-AA18-828FB2838687}" type="presOf" srcId="{7571EB0F-216F-4331-889E-050EE0FA7BD5}" destId="{80671812-1801-484E-B58D-0EB9A7DD9352}" srcOrd="0" destOrd="0" presId="urn:microsoft.com/office/officeart/2005/8/layout/pyramid1"/>
    <dgm:cxn modelId="{B7CE89BD-4D5F-47CE-B03D-D3F1217B78DB}" type="presOf" srcId="{44DE2C43-7EDB-4BD2-9BF8-F19E4AFD3B83}" destId="{79AD5D96-2C1C-4306-83FD-31DF81037152}" srcOrd="1" destOrd="0" presId="urn:microsoft.com/office/officeart/2005/8/layout/pyramid1"/>
    <dgm:cxn modelId="{963C8DDB-99FF-4DCC-9F87-B9DF281E2699}" type="presOf" srcId="{727EFFD0-5610-45EF-896D-F6953986281F}" destId="{27E4652A-2C7C-404E-9104-AA3B6DA9494B}" srcOrd="1" destOrd="0" presId="urn:microsoft.com/office/officeart/2005/8/layout/pyramid1"/>
    <dgm:cxn modelId="{0DDA70DE-06A7-4BD2-9D9F-11CE7C003B93}" srcId="{269EDCC0-BEC8-46A5-898A-AA708DCD3895}" destId="{7571EB0F-216F-4331-889E-050EE0FA7BD5}" srcOrd="1" destOrd="0" parTransId="{75ED9FED-4EFC-4B3C-BA2F-E717996850E4}" sibTransId="{06E02B79-D00A-43C1-8FD2-468EFE3498D9}"/>
    <dgm:cxn modelId="{0782DEDE-FD26-42FC-8D3F-37CEB1757057}" type="presOf" srcId="{3FC33B9E-F3CA-4B76-9532-10BB4BDE2309}" destId="{4A44EA3E-4F01-40FC-A0F9-A930B78D9435}" srcOrd="0" destOrd="0" presId="urn:microsoft.com/office/officeart/2005/8/layout/pyramid1"/>
    <dgm:cxn modelId="{F01D62E5-EBD3-4050-A046-BAE16EC215E3}" srcId="{269EDCC0-BEC8-46A5-898A-AA708DCD3895}" destId="{44DE2C43-7EDB-4BD2-9BF8-F19E4AFD3B83}" srcOrd="0" destOrd="0" parTransId="{B47B5F31-936C-42BB-B975-6B288F5829E7}" sibTransId="{30AF0E2E-8018-4BD1-8EED-811748D737E4}"/>
    <dgm:cxn modelId="{6D15CBED-4C84-4E07-9EEF-0826DE2344AC}" type="presOf" srcId="{727EFFD0-5610-45EF-896D-F6953986281F}" destId="{8CA8AE52-1DA2-4A2A-AE1B-B5498E1C590E}" srcOrd="0" destOrd="0" presId="urn:microsoft.com/office/officeart/2005/8/layout/pyramid1"/>
    <dgm:cxn modelId="{484D70F9-8E6E-4B20-908C-A433321A51A7}" type="presOf" srcId="{10B665BA-B44F-430C-8BD6-AE6C07FBF00D}" destId="{B8F68790-F060-4C98-83D4-9579FFDF5CE9}" srcOrd="0" destOrd="0" presId="urn:microsoft.com/office/officeart/2005/8/layout/pyramid1"/>
    <dgm:cxn modelId="{6BCCDEFD-B82C-4FE4-92A6-9FF66E54EC50}" type="presOf" srcId="{10B665BA-B44F-430C-8BD6-AE6C07FBF00D}" destId="{B09104D6-4629-427F-AB57-34E21CCE8578}" srcOrd="1" destOrd="0" presId="urn:microsoft.com/office/officeart/2005/8/layout/pyramid1"/>
    <dgm:cxn modelId="{A9F1EE15-790E-4EDC-B705-F98EF13C064E}" type="presParOf" srcId="{BFFA0616-56F9-4634-B83A-40D186BB4229}" destId="{E6F80262-3EBB-4D02-AFF3-8FB29C164CA3}" srcOrd="0" destOrd="0" presId="urn:microsoft.com/office/officeart/2005/8/layout/pyramid1"/>
    <dgm:cxn modelId="{06B76860-5EEA-4441-8E4B-DDE5A5704F72}" type="presParOf" srcId="{E6F80262-3EBB-4D02-AFF3-8FB29C164CA3}" destId="{5FBDD86C-307B-4595-8E88-E1EFC4C44D34}" srcOrd="0" destOrd="0" presId="urn:microsoft.com/office/officeart/2005/8/layout/pyramid1"/>
    <dgm:cxn modelId="{A1D0BE1C-5314-4216-9D43-DA331388CBA0}" type="presParOf" srcId="{E6F80262-3EBB-4D02-AFF3-8FB29C164CA3}" destId="{79AD5D96-2C1C-4306-83FD-31DF81037152}" srcOrd="1" destOrd="0" presId="urn:microsoft.com/office/officeart/2005/8/layout/pyramid1"/>
    <dgm:cxn modelId="{8474585F-4B8E-4613-ABED-BECCA4ECAF67}" type="presParOf" srcId="{BFFA0616-56F9-4634-B83A-40D186BB4229}" destId="{F8E36798-2DC7-4E0F-BFAE-232C63406736}" srcOrd="1" destOrd="0" presId="urn:microsoft.com/office/officeart/2005/8/layout/pyramid1"/>
    <dgm:cxn modelId="{621C4AAC-391E-4CC3-8363-ECA9AAED3834}" type="presParOf" srcId="{F8E36798-2DC7-4E0F-BFAE-232C63406736}" destId="{80671812-1801-484E-B58D-0EB9A7DD9352}" srcOrd="0" destOrd="0" presId="urn:microsoft.com/office/officeart/2005/8/layout/pyramid1"/>
    <dgm:cxn modelId="{5E6F162D-99A5-4F44-B78F-E73A3B8103D7}" type="presParOf" srcId="{F8E36798-2DC7-4E0F-BFAE-232C63406736}" destId="{95F0B468-E770-4575-9CD1-653CEAC6C2F1}" srcOrd="1" destOrd="0" presId="urn:microsoft.com/office/officeart/2005/8/layout/pyramid1"/>
    <dgm:cxn modelId="{20A8E893-FE31-4A05-A75A-279EAC928A4A}" type="presParOf" srcId="{BFFA0616-56F9-4634-B83A-40D186BB4229}" destId="{C7FD15AD-EF95-4E05-86FB-A936ACE41063}" srcOrd="2" destOrd="0" presId="urn:microsoft.com/office/officeart/2005/8/layout/pyramid1"/>
    <dgm:cxn modelId="{D987211E-5A87-479C-9FC0-14F1EDBE2854}" type="presParOf" srcId="{C7FD15AD-EF95-4E05-86FB-A936ACE41063}" destId="{B8F68790-F060-4C98-83D4-9579FFDF5CE9}" srcOrd="0" destOrd="0" presId="urn:microsoft.com/office/officeart/2005/8/layout/pyramid1"/>
    <dgm:cxn modelId="{A8D93E67-BAB4-4DD4-8CB4-69ECC8367BF6}" type="presParOf" srcId="{C7FD15AD-EF95-4E05-86FB-A936ACE41063}" destId="{B09104D6-4629-427F-AB57-34E21CCE8578}" srcOrd="1" destOrd="0" presId="urn:microsoft.com/office/officeart/2005/8/layout/pyramid1"/>
    <dgm:cxn modelId="{016FEFCC-09CD-49AC-9155-002C014DC3EF}" type="presParOf" srcId="{BFFA0616-56F9-4634-B83A-40D186BB4229}" destId="{CB52BD58-9528-46DA-BEBB-3FE9E69DD33F}" srcOrd="3" destOrd="0" presId="urn:microsoft.com/office/officeart/2005/8/layout/pyramid1"/>
    <dgm:cxn modelId="{4C8FA668-2A4B-4FDC-B183-D59876C39BF9}" type="presParOf" srcId="{CB52BD58-9528-46DA-BEBB-3FE9E69DD33F}" destId="{8CA8AE52-1DA2-4A2A-AE1B-B5498E1C590E}" srcOrd="0" destOrd="0" presId="urn:microsoft.com/office/officeart/2005/8/layout/pyramid1"/>
    <dgm:cxn modelId="{41D88104-1996-482C-AEDE-2A73660324AB}" type="presParOf" srcId="{CB52BD58-9528-46DA-BEBB-3FE9E69DD33F}" destId="{27E4652A-2C7C-404E-9104-AA3B6DA9494B}" srcOrd="1" destOrd="0" presId="urn:microsoft.com/office/officeart/2005/8/layout/pyramid1"/>
    <dgm:cxn modelId="{D3EB92A5-8F12-422A-B354-1F2D049E2BA3}" type="presParOf" srcId="{BFFA0616-56F9-4634-B83A-40D186BB4229}" destId="{4293B7D4-B1F9-491F-9EA6-113B0029723F}" srcOrd="4" destOrd="0" presId="urn:microsoft.com/office/officeart/2005/8/layout/pyramid1"/>
    <dgm:cxn modelId="{947D8CAC-9246-441D-B9D9-AB451E16B661}" type="presParOf" srcId="{4293B7D4-B1F9-491F-9EA6-113B0029723F}" destId="{4A44EA3E-4F01-40FC-A0F9-A930B78D9435}" srcOrd="0" destOrd="0" presId="urn:microsoft.com/office/officeart/2005/8/layout/pyramid1"/>
    <dgm:cxn modelId="{2FFF53B0-A716-41A8-97B1-28F21B9F1B50}" type="presParOf" srcId="{4293B7D4-B1F9-491F-9EA6-113B0029723F}" destId="{99BFA98B-4312-407A-A137-A653C4E3F63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DD86C-307B-4595-8E88-E1EFC4C44D34}">
      <dsp:nvSpPr>
        <dsp:cNvPr id="0" name=""/>
        <dsp:cNvSpPr/>
      </dsp:nvSpPr>
      <dsp:spPr>
        <a:xfrm>
          <a:off x="3272085" y="0"/>
          <a:ext cx="2276535" cy="1035906"/>
        </a:xfrm>
        <a:prstGeom prst="trapezoid">
          <a:avLst>
            <a:gd name="adj" fmla="val 101356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kern="1200" dirty="0">
              <a:solidFill>
                <a:schemeClr val="bg1"/>
              </a:solidFill>
            </a:rPr>
            <a:t>Saber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272085" y="0"/>
        <a:ext cx="2276535" cy="1035906"/>
      </dsp:txXfrm>
    </dsp:sp>
    <dsp:sp modelId="{80671812-1801-484E-B58D-0EB9A7DD9352}">
      <dsp:nvSpPr>
        <dsp:cNvPr id="0" name=""/>
        <dsp:cNvSpPr/>
      </dsp:nvSpPr>
      <dsp:spPr>
        <a:xfrm>
          <a:off x="2428781" y="1035906"/>
          <a:ext cx="3963143" cy="828857"/>
        </a:xfrm>
        <a:prstGeom prst="trapezoid">
          <a:avLst>
            <a:gd name="adj" fmla="val 101356"/>
          </a:avLst>
        </a:prstGeom>
        <a:solidFill>
          <a:srgbClr val="013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600" kern="1200" dirty="0">
              <a:solidFill>
                <a:schemeClr val="bg1"/>
              </a:solidFill>
            </a:rPr>
            <a:t>Competencia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3122331" y="1035906"/>
        <a:ext cx="2576043" cy="828857"/>
      </dsp:txXfrm>
    </dsp:sp>
    <dsp:sp modelId="{B8F68790-F060-4C98-83D4-9579FFDF5CE9}">
      <dsp:nvSpPr>
        <dsp:cNvPr id="0" name=""/>
        <dsp:cNvSpPr/>
      </dsp:nvSpPr>
      <dsp:spPr>
        <a:xfrm>
          <a:off x="1680198" y="1864764"/>
          <a:ext cx="5460309" cy="828857"/>
        </a:xfrm>
        <a:prstGeom prst="trapezoid">
          <a:avLst>
            <a:gd name="adj" fmla="val 101356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600" kern="1200" dirty="0">
              <a:solidFill>
                <a:schemeClr val="bg1"/>
              </a:solidFill>
            </a:rPr>
            <a:t>Conocimiento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2635752" y="1864764"/>
        <a:ext cx="3549201" cy="828857"/>
      </dsp:txXfrm>
    </dsp:sp>
    <dsp:sp modelId="{8CA8AE52-1DA2-4A2A-AE1B-B5498E1C590E}">
      <dsp:nvSpPr>
        <dsp:cNvPr id="0" name=""/>
        <dsp:cNvSpPr/>
      </dsp:nvSpPr>
      <dsp:spPr>
        <a:xfrm>
          <a:off x="840099" y="2708840"/>
          <a:ext cx="7140508" cy="828857"/>
        </a:xfrm>
        <a:prstGeom prst="trapezoid">
          <a:avLst>
            <a:gd name="adj" fmla="val 101356"/>
          </a:avLst>
        </a:prstGeom>
        <a:solidFill>
          <a:srgbClr val="41002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600" kern="1200" dirty="0">
              <a:solidFill>
                <a:schemeClr val="bg1"/>
              </a:solidFill>
            </a:rPr>
            <a:t>Información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2089688" y="2708840"/>
        <a:ext cx="4641330" cy="828857"/>
      </dsp:txXfrm>
    </dsp:sp>
    <dsp:sp modelId="{4A44EA3E-4F01-40FC-A0F9-A930B78D9435}">
      <dsp:nvSpPr>
        <dsp:cNvPr id="0" name=""/>
        <dsp:cNvSpPr/>
      </dsp:nvSpPr>
      <dsp:spPr>
        <a:xfrm>
          <a:off x="0" y="3522480"/>
          <a:ext cx="8820706" cy="828857"/>
        </a:xfrm>
        <a:prstGeom prst="trapezoid">
          <a:avLst>
            <a:gd name="adj" fmla="val 101356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600" kern="1200" dirty="0">
              <a:solidFill>
                <a:schemeClr val="bg1"/>
              </a:solidFill>
            </a:rPr>
            <a:t>Datos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1543623" y="3522480"/>
        <a:ext cx="5733459" cy="828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4E541A7-286A-4F17-B295-124459FBF9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07176F-DC91-477A-BE5C-84DDFDCFB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E0A01-8C2A-493E-8D30-18DB6034BDB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038095-83A0-4194-8F49-5D5A38B2B7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B1612D-1928-4231-B052-BF37C3338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5F4E9-8D23-4B07-9DAB-83651F2645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3678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64AC-EDF3-4070-9848-A92DF0B80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3FA4D1-5437-44E6-B276-A8569191C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8287AC-3740-4092-B216-BFB1F373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CF92F7-C627-4B84-AD7F-CF70F73D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9EE485-A8D6-4E95-8152-DADFB2CD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9B8187-42DC-4573-93E9-FAD5687CE135}"/>
              </a:ext>
            </a:extLst>
          </p:cNvPr>
          <p:cNvSpPr/>
          <p:nvPr userDrawn="1"/>
        </p:nvSpPr>
        <p:spPr>
          <a:xfrm>
            <a:off x="0" y="0"/>
            <a:ext cx="423081" cy="313899"/>
          </a:xfrm>
          <a:prstGeom prst="rect">
            <a:avLst/>
          </a:prstGeom>
          <a:solidFill>
            <a:srgbClr val="5DD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958A52-3007-4843-8802-BC8238B34595}"/>
              </a:ext>
            </a:extLst>
          </p:cNvPr>
          <p:cNvSpPr/>
          <p:nvPr userDrawn="1"/>
        </p:nvSpPr>
        <p:spPr>
          <a:xfrm>
            <a:off x="11781619" y="6564525"/>
            <a:ext cx="423081" cy="31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50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C669F-CAF8-4A2E-A6AB-922E05A4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AF371C-097F-4D5F-98DE-9D40A6E0B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6E2190-84E6-4942-8E2C-641E684D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74DAE4-9E26-49AC-9E46-BD3CC2C4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ADD50-1C83-42AD-A6EF-BDA39E13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697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9DB233-3D08-4F5C-B437-B0DC386E8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BB01BA-FF60-409F-AA45-C21E4BBF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C1C391-12B2-4B2C-BEF3-6E93F15E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F1765-8149-4DC3-A5ED-C855DD6F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7B97D-2A1F-49E5-88B8-08460741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492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53316-BC36-402C-A672-B183E092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1395E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CF22D8-B354-4125-BA5C-285C629C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B4CC63-73F2-472B-A07A-6C2EF171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02802-C5F8-4734-8833-34BF031E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10B5D9-1564-4A98-AFC8-91F16C2E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B4F510-F7E7-4064-A909-2410CB62EB7A}"/>
              </a:ext>
            </a:extLst>
          </p:cNvPr>
          <p:cNvSpPr/>
          <p:nvPr userDrawn="1"/>
        </p:nvSpPr>
        <p:spPr>
          <a:xfrm>
            <a:off x="0" y="0"/>
            <a:ext cx="423081" cy="313899"/>
          </a:xfrm>
          <a:prstGeom prst="rect">
            <a:avLst/>
          </a:prstGeom>
          <a:solidFill>
            <a:srgbClr val="5DD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564529-0B16-45EE-98DC-17FAECC8E6D7}"/>
              </a:ext>
            </a:extLst>
          </p:cNvPr>
          <p:cNvSpPr/>
          <p:nvPr userDrawn="1"/>
        </p:nvSpPr>
        <p:spPr>
          <a:xfrm>
            <a:off x="11781619" y="6564525"/>
            <a:ext cx="423081" cy="31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231249-4A8E-4070-AE1C-8C31F178D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14" y="778627"/>
            <a:ext cx="2487386" cy="4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DD092-390A-4014-AC52-192C1754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497282-A922-440B-95FA-B72AE3653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2AA504-5C71-4D0A-B676-A5DEA29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C3849-D1DE-468A-ACC0-1930E568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3C20CE-ACC7-4E4B-9C6C-384E7B13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449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AF1D1-6328-4E4A-9CBB-770E7BCF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3FE5DD-F7B4-4F7C-985D-FE36CBB15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3A2A31-1345-440E-AB88-157C9A494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4659F2-BB4C-41B4-88A7-9F1E148A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D6BC29-2BE3-4449-BC81-2489E4C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1B44FB-B619-43A1-8E51-43917BD0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116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11AF-EC44-4297-9662-09F72B77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5B6D38-BD39-407E-B21E-6EBB78C8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FCCDED-2F6C-43A8-ABB7-FBE262859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2C0C-8C7F-4886-8C7A-641686109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010FA5-27C4-4DCC-AC55-0BC4BF6E8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9D4195-5E48-48CD-929E-EED1BD90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5F19E1-B6E9-47A6-95E4-EBECD1C4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953A38A-C924-4B34-BB52-DFDF737B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216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BF927-4742-448F-AB48-40D037B8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0FB229-927A-40DF-9ABA-0CA7EFEF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9C5C8B-A2C0-4C95-82A4-83D6CA86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16ABC3-0638-483B-9626-814251F7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603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2680E2-865E-47C8-8B54-D0DDCC94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36E3ED-E3AB-4AC6-A97B-9C95035C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B56030-7156-43FE-9C15-08CAFBC6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924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81A23-4B0F-485B-A10E-4634F1DD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CDC768-1D79-49B1-AE99-0C570D75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B4D958-166D-4FE3-B05F-B63CC49FE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D583E0-A249-4C1B-AEC0-AE0E184B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52200B-E481-4726-91B1-757CA3C7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51E2DF-A23F-4FC3-940C-A045B7B3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379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C8DE1-D991-4134-AD4F-A9F41644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17C3421-BDC8-41D2-975F-C0A184C40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7888E9-FC74-4123-B360-E9775F3C9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FC9284-201D-4C97-83E0-7503D2FF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2B6008-F547-40A9-AAF7-A69DD755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4C759B-BA82-4B27-BB3C-11112FF9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861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01C89F-1B46-4262-972B-91A02A54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4AB259-3370-452E-B117-38B24DA45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A9403C-248C-40B8-905F-5B3257B2B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53B48-4490-4C9D-89DC-314F6D30449B}" type="datetimeFigureOut">
              <a:rPr lang="es-PE" smtClean="0"/>
              <a:t>6/05/2022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4C02F9-A05E-4D74-9D35-D205461C5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077215-0C34-4E06-BE16-D2230FDD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24E0F-8C2F-4CAF-B5E0-E08F9DAE52A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526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4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D92FAF-2ACB-48CB-BE2C-47509A494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4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b="1" dirty="0"/>
              <a:t>¿POR QUÉ APLICAR UN ANÁLISIS DE DATOS?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A88A21-4D34-4BEF-869E-95B6631AD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¿QUÉ SE VENDIÓ?¿CUANDO?</a:t>
            </a:r>
          </a:p>
          <a:p>
            <a:r>
              <a:rPr lang="es-PE" dirty="0"/>
              <a:t>¿SE UTILIZÓ LO QUE SE COMPRÓ?</a:t>
            </a:r>
          </a:p>
          <a:p>
            <a:r>
              <a:rPr lang="es-PE" dirty="0"/>
              <a:t>¿CUÁL ES LA SITUACIÓN ACTUAL?</a:t>
            </a:r>
          </a:p>
          <a:p>
            <a:endParaRPr lang="en-US" dirty="0"/>
          </a:p>
        </p:txBody>
      </p:sp>
      <p:pic>
        <p:nvPicPr>
          <p:cNvPr id="5" name="Picture 2" descr="Análisis de datos: 10 señales de que eres &quot;Data-Driven&quot;">
            <a:extLst>
              <a:ext uri="{FF2B5EF4-FFF2-40B4-BE49-F238E27FC236}">
                <a16:creationId xmlns:a16="http://schemas.microsoft.com/office/drawing/2014/main" id="{3D861E88-1D4B-4784-8D85-537866DED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/>
          <a:stretch/>
        </p:blipFill>
        <p:spPr bwMode="auto">
          <a:xfrm>
            <a:off x="6621234" y="1825625"/>
            <a:ext cx="3796128" cy="342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0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¿POR DÓNDE EMPEZAR?</a:t>
            </a:r>
          </a:p>
        </p:txBody>
      </p:sp>
    </p:spTree>
    <p:extLst>
      <p:ext uri="{BB962C8B-B14F-4D97-AF65-F5344CB8AC3E}">
        <p14:creationId xmlns:p14="http://schemas.microsoft.com/office/powerpoint/2010/main" val="176636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DATO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1325563"/>
          </a:xfrm>
        </p:spPr>
        <p:txBody>
          <a:bodyPr/>
          <a:lstStyle/>
          <a:p>
            <a:pPr algn="just"/>
            <a:r>
              <a:rPr lang="es-MX" dirty="0">
                <a:solidFill>
                  <a:schemeClr val="tx1"/>
                </a:solidFill>
              </a:rPr>
              <a:t>Información concreta sobre hechos, elementos, etc., que permite estudiarlos, analizarlos o conocerlos.</a:t>
            </a:r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1026" name="Picture 2" descr="Dato en Informática - Concepto, tipos y ejemplos">
            <a:extLst>
              <a:ext uri="{FF2B5EF4-FFF2-40B4-BE49-F238E27FC236}">
                <a16:creationId xmlns:a16="http://schemas.microsoft.com/office/drawing/2014/main" id="{F86B5BBD-CAEB-44EE-92B7-D6CAD3DE5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71" y="3429000"/>
            <a:ext cx="3793256" cy="2137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769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5FA4C4-5D10-45CF-9FA4-52A4F5BC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La información es una recopilación o conjunto de datos y conocimientos organizados.</a:t>
            </a:r>
          </a:p>
        </p:txBody>
      </p:sp>
      <p:pic>
        <p:nvPicPr>
          <p:cNvPr id="2050" name="Picture 2" descr="Qué es Información? » Su Definición y Significado [2020]">
            <a:extLst>
              <a:ext uri="{FF2B5EF4-FFF2-40B4-BE49-F238E27FC236}">
                <a16:creationId xmlns:a16="http://schemas.microsoft.com/office/drawing/2014/main" id="{018BA9F8-027A-48AC-B2A9-4C71872A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297" y="3429000"/>
            <a:ext cx="5221406" cy="266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4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¿CÓMO SE ORGANIZAN?</a:t>
            </a:r>
          </a:p>
        </p:txBody>
      </p:sp>
    </p:spTree>
    <p:extLst>
      <p:ext uri="{BB962C8B-B14F-4D97-AF65-F5344CB8AC3E}">
        <p14:creationId xmlns:p14="http://schemas.microsoft.com/office/powerpoint/2010/main" val="253142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CFBD0-4359-42FE-9DE8-04111FF0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TIPOS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9DFC8-5DAE-4E70-ABDF-A147F1388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Un tipo de dato informático o simplemente tipo, es un atributo de los datos que indica al ordenador sobre la clase de datos que se va a manejar.</a:t>
            </a:r>
          </a:p>
          <a:p>
            <a:endParaRPr lang="es-PE" dirty="0"/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1122A1C7-0034-4E01-B775-E8503A7B7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746209"/>
              </p:ext>
            </p:extLst>
          </p:nvPr>
        </p:nvGraphicFramePr>
        <p:xfrm>
          <a:off x="3884304" y="3429000"/>
          <a:ext cx="4423392" cy="26511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1169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211696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bg1"/>
                          </a:solidFill>
                        </a:rPr>
                        <a:t>TIPOS DE DATOS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bg1"/>
                          </a:solidFill>
                        </a:rPr>
                        <a:t>EJEMPLO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NUMÉRICOS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1.000.000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TEXTO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CURSO DE EXCEL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LÓGICOS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FALSO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7666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FECHA / HORA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01/01/2012 08:30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73699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FÓRMULAS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solidFill>
                            <a:schemeClr val="tx1"/>
                          </a:solidFill>
                        </a:rPr>
                        <a:t>=5+5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33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41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TABLA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una herramienta que permite estructurar u ordenar datos en filas y columnas.</a:t>
            </a:r>
          </a:p>
          <a:p>
            <a:endParaRPr lang="es-PE" dirty="0"/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371D2B75-E078-4B2D-9E1E-EAD9FA0E5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21686"/>
              </p:ext>
            </p:extLst>
          </p:nvPr>
        </p:nvGraphicFramePr>
        <p:xfrm>
          <a:off x="2260788" y="3033137"/>
          <a:ext cx="7670423" cy="22092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9012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156347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555845">
                  <a:extLst>
                    <a:ext uri="{9D8B030D-6E8A-4147-A177-3AD203B41FA5}">
                      <a16:colId xmlns:a16="http://schemas.microsoft.com/office/drawing/2014/main" val="1828604085"/>
                    </a:ext>
                  </a:extLst>
                </a:gridCol>
                <a:gridCol w="1268105">
                  <a:extLst>
                    <a:ext uri="{9D8B030D-6E8A-4147-A177-3AD203B41FA5}">
                      <a16:colId xmlns:a16="http://schemas.microsoft.com/office/drawing/2014/main" val="1019937771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No. 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Departamento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Apellido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Recursos Humanos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Andrea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Mendoza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4000308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Finanzas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Juan Carlos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Hernández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4000309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Informática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Arturo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Becerril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40003010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Marketing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Claudia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Camacho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929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47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FUNCIÓN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265488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dirty="0"/>
              <a:t>Lógicas</a:t>
            </a:r>
          </a:p>
          <a:p>
            <a:pPr algn="just"/>
            <a:r>
              <a:rPr lang="es-PE" dirty="0">
                <a:solidFill>
                  <a:schemeClr val="tx1"/>
                </a:solidFill>
              </a:rPr>
              <a:t>Texto</a:t>
            </a:r>
          </a:p>
          <a:p>
            <a:pPr algn="just"/>
            <a:r>
              <a:rPr lang="es-PE" dirty="0"/>
              <a:t>Fecha y Hora</a:t>
            </a:r>
          </a:p>
          <a:p>
            <a:pPr algn="just"/>
            <a:r>
              <a:rPr lang="es-PE" dirty="0">
                <a:solidFill>
                  <a:schemeClr val="tx1"/>
                </a:solidFill>
              </a:rPr>
              <a:t>Búsqueda y referencia</a:t>
            </a:r>
          </a:p>
          <a:p>
            <a:pPr algn="just"/>
            <a:r>
              <a:rPr lang="es-PE" dirty="0"/>
              <a:t>Matemáticas y trigonométricas</a:t>
            </a:r>
          </a:p>
          <a:p>
            <a:pPr algn="just"/>
            <a:r>
              <a:rPr lang="es-PE" dirty="0"/>
              <a:t>Estadísticas</a:t>
            </a: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5" name="Picture 4" descr="Curso Excel Funciones fecha Somos especialistas de Excel en Madrid">
            <a:extLst>
              <a:ext uri="{FF2B5EF4-FFF2-40B4-BE49-F238E27FC236}">
                <a16:creationId xmlns:a16="http://schemas.microsoft.com/office/drawing/2014/main" id="{34D74AEF-55F4-478C-8178-D4A1F4A0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92" y="2305594"/>
            <a:ext cx="2246812" cy="22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4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¿CÓMO SE OBTIENEN?</a:t>
            </a:r>
          </a:p>
        </p:txBody>
      </p:sp>
    </p:spTree>
    <p:extLst>
      <p:ext uri="{BB962C8B-B14F-4D97-AF65-F5344CB8AC3E}">
        <p14:creationId xmlns:p14="http://schemas.microsoft.com/office/powerpoint/2010/main" val="88098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366" y="1786483"/>
            <a:ext cx="9705265" cy="2654888"/>
          </a:xfrm>
        </p:spPr>
        <p:txBody>
          <a:bodyPr>
            <a:normAutofit/>
          </a:bodyPr>
          <a:lstStyle/>
          <a:p>
            <a:pPr algn="just"/>
            <a:r>
              <a:rPr lang="es-PE" dirty="0"/>
              <a:t>WEB APPS</a:t>
            </a:r>
          </a:p>
          <a:p>
            <a:pPr algn="just"/>
            <a:r>
              <a:rPr lang="es-PE" dirty="0">
                <a:solidFill>
                  <a:schemeClr val="tx1"/>
                </a:solidFill>
              </a:rPr>
              <a:t>DESKTOP</a:t>
            </a:r>
          </a:p>
          <a:p>
            <a:pPr algn="just"/>
            <a:r>
              <a:rPr lang="es-PE" dirty="0"/>
              <a:t>APLICACIONES MÓVILES</a:t>
            </a:r>
            <a:endParaRPr lang="es-PE" dirty="0">
              <a:solidFill>
                <a:schemeClr val="tx1"/>
              </a:solidFill>
            </a:endParaRP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9B5C8D-4319-4AEE-8048-399BCD81B53C}"/>
              </a:ext>
            </a:extLst>
          </p:cNvPr>
          <p:cNvSpPr txBox="1"/>
          <p:nvPr/>
        </p:nvSpPr>
        <p:spPr>
          <a:xfrm>
            <a:off x="1243366" y="4135485"/>
            <a:ext cx="6481267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MX" sz="2000" dirty="0">
                <a:solidFill>
                  <a:srgbClr val="5DDA1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“El Software se desarrolla o modifica con intelecto; no se manufactura con el sentido clásico”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F5EA7C-7CA0-46FB-BE8F-BD6302933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0" y="2701365"/>
            <a:ext cx="2065483" cy="18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7941A-6A37-4B6F-A35F-1EB878481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41316"/>
            <a:ext cx="9285027" cy="2839114"/>
          </a:xfrm>
        </p:spPr>
        <p:txBody>
          <a:bodyPr>
            <a:normAutofit fontScale="90000"/>
          </a:bodyPr>
          <a:lstStyle/>
          <a:p>
            <a:r>
              <a:rPr lang="es-PE" sz="8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ANÁLISIS DE </a:t>
            </a:r>
            <a:r>
              <a:rPr lang="es-PE" sz="8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DATOS CON MS </a:t>
            </a:r>
            <a:r>
              <a:rPr lang="es-PE" sz="8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E45F05-F431-44A3-96B0-80D685A55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396880"/>
            <a:ext cx="9144000" cy="1397739"/>
          </a:xfrm>
        </p:spPr>
        <p:txBody>
          <a:bodyPr>
            <a:normAutofit/>
          </a:bodyPr>
          <a:lstStyle/>
          <a:p>
            <a:endParaRPr lang="es-PE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s-P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P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Anthony Cardenas Aquino</a:t>
            </a:r>
          </a:p>
          <a:p>
            <a:endParaRPr lang="es-PE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Logos Microsoft Office Excel en 2020 | Ideas para logotipo, Iconos,  Tipografía números">
            <a:extLst>
              <a:ext uri="{FF2B5EF4-FFF2-40B4-BE49-F238E27FC236}">
                <a16:creationId xmlns:a16="http://schemas.microsoft.com/office/drawing/2014/main" id="{E05C5417-3BF1-49A3-B3EF-DD5CD100F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82" y="5681448"/>
            <a:ext cx="1362633" cy="102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250983-40A8-4E30-9723-725A17F1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59" y="3859405"/>
            <a:ext cx="4803078" cy="9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4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SISTEMA DE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366" y="1786483"/>
            <a:ext cx="9705265" cy="2654888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Conjunto de elementos (Hardware, Software) que permiten gestionar manipular datos, procesarlos y entregar información.</a:t>
            </a:r>
            <a:endParaRPr lang="es-MX" dirty="0">
              <a:solidFill>
                <a:schemeClr val="tx1"/>
              </a:solidFill>
            </a:endParaRP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9220" name="Picture 4" descr="Imágenes de Cajero Automatico | Vectores, fotos de stock y PSD gratuitos">
            <a:extLst>
              <a:ext uri="{FF2B5EF4-FFF2-40B4-BE49-F238E27FC236}">
                <a16:creationId xmlns:a16="http://schemas.microsoft.com/office/drawing/2014/main" id="{AEB8B045-81AD-4CAD-9F0E-108B3AF1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3113927"/>
            <a:ext cx="3219450" cy="293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312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526"/>
            <a:ext cx="6916814" cy="881162"/>
          </a:xfrm>
        </p:spPr>
        <p:txBody>
          <a:bodyPr>
            <a:normAutofit/>
          </a:bodyPr>
          <a:lstStyle/>
          <a:p>
            <a:r>
              <a:rPr lang="es-PE" sz="4000" b="1" dirty="0"/>
              <a:t>SGBD - RDBMS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Permiten la gestión de bases de datos relacionales:</a:t>
            </a:r>
          </a:p>
          <a:p>
            <a:pPr lvl="1"/>
            <a:r>
              <a:rPr lang="es-MX" dirty="0"/>
              <a:t>MS SQL SERVER</a:t>
            </a:r>
          </a:p>
          <a:p>
            <a:pPr lvl="1"/>
            <a:r>
              <a:rPr lang="es-MX" dirty="0"/>
              <a:t>ORACLE</a:t>
            </a:r>
          </a:p>
          <a:p>
            <a:pPr lvl="1"/>
            <a:r>
              <a:rPr lang="es-MX" dirty="0"/>
              <a:t>MYSQL</a:t>
            </a:r>
          </a:p>
          <a:p>
            <a:pPr lvl="1"/>
            <a:r>
              <a:rPr lang="es-MX" dirty="0"/>
              <a:t>MARIA DB</a:t>
            </a:r>
          </a:p>
        </p:txBody>
      </p:sp>
      <p:pic>
        <p:nvPicPr>
          <p:cNvPr id="9" name="Picture 2" descr="sql-server-logo – ABD">
            <a:extLst>
              <a:ext uri="{FF2B5EF4-FFF2-40B4-BE49-F238E27FC236}">
                <a16:creationId xmlns:a16="http://schemas.microsoft.com/office/drawing/2014/main" id="{0F9A34B4-6376-40D5-8385-514EA6AA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804" y="2719876"/>
            <a:ext cx="1407851" cy="11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ownload MySQL Logo in SVG Vector or PNG File Format - Logo.wine">
            <a:extLst>
              <a:ext uri="{FF2B5EF4-FFF2-40B4-BE49-F238E27FC236}">
                <a16:creationId xmlns:a16="http://schemas.microsoft.com/office/drawing/2014/main" id="{739600B8-BF16-4F9A-A272-D18E2EED3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292" y="4458320"/>
            <a:ext cx="1931363" cy="12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Oracle Database EE|FabriConsulting">
            <a:extLst>
              <a:ext uri="{FF2B5EF4-FFF2-40B4-BE49-F238E27FC236}">
                <a16:creationId xmlns:a16="http://schemas.microsoft.com/office/drawing/2014/main" id="{C895E126-1DAA-4F31-8A7C-3A20C1012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77" y="4458319"/>
            <a:ext cx="1287575" cy="12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RDS for MariaDB – Amazon Web Services (AWS)">
            <a:extLst>
              <a:ext uri="{FF2B5EF4-FFF2-40B4-BE49-F238E27FC236}">
                <a16:creationId xmlns:a16="http://schemas.microsoft.com/office/drawing/2014/main" id="{DE972E6B-3243-4BB6-AA55-8B5F7DFD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528" y="4844821"/>
            <a:ext cx="2338526" cy="120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stgreSQL replicación esclavos multi">
            <a:extLst>
              <a:ext uri="{FF2B5EF4-FFF2-40B4-BE49-F238E27FC236}">
                <a16:creationId xmlns:a16="http://schemas.microsoft.com/office/drawing/2014/main" id="{44CC1A4A-382A-4C61-A1B7-409C97E9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287" y="2540158"/>
            <a:ext cx="1620915" cy="162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89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ORIGEN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Fuente de datos:</a:t>
            </a:r>
          </a:p>
          <a:p>
            <a:pPr lvl="1"/>
            <a:r>
              <a:rPr lang="es-MX" dirty="0"/>
              <a:t>SGBD</a:t>
            </a:r>
          </a:p>
          <a:p>
            <a:pPr lvl="1"/>
            <a:r>
              <a:rPr lang="es-MX" dirty="0"/>
              <a:t>Desde Archivos JSON, XML, Texto</a:t>
            </a:r>
          </a:p>
          <a:p>
            <a:pPr lvl="1"/>
            <a:r>
              <a:rPr lang="es-MX" dirty="0"/>
              <a:t>Desde la Web</a:t>
            </a:r>
          </a:p>
          <a:p>
            <a:pPr lvl="1"/>
            <a:r>
              <a:rPr lang="es-MX" dirty="0"/>
              <a:t>Desde ODBC</a:t>
            </a:r>
          </a:p>
        </p:txBody>
      </p:sp>
      <p:pic>
        <p:nvPicPr>
          <p:cNvPr id="8194" name="Picture 2" descr="sql-server-logo – ABD">
            <a:extLst>
              <a:ext uri="{FF2B5EF4-FFF2-40B4-BE49-F238E27FC236}">
                <a16:creationId xmlns:a16="http://schemas.microsoft.com/office/drawing/2014/main" id="{9529023F-EA6B-4DCA-8CE1-32CE1834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235" y="1825625"/>
            <a:ext cx="1230899" cy="99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ostgreSQL replicación esclavos multi">
            <a:extLst>
              <a:ext uri="{FF2B5EF4-FFF2-40B4-BE49-F238E27FC236}">
                <a16:creationId xmlns:a16="http://schemas.microsoft.com/office/drawing/2014/main" id="{F2E93B5D-A37B-49B6-8A3D-2759B263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64" y="2371968"/>
            <a:ext cx="896645" cy="8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ownload MySQL Logo in SVG Vector or PNG File Format - Logo.wine">
            <a:extLst>
              <a:ext uri="{FF2B5EF4-FFF2-40B4-BE49-F238E27FC236}">
                <a16:creationId xmlns:a16="http://schemas.microsoft.com/office/drawing/2014/main" id="{44386D5A-6687-4C70-91D4-B98E9184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814" y="2850880"/>
            <a:ext cx="1378259" cy="91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Oracle Database EE|FabriConsulting">
            <a:extLst>
              <a:ext uri="{FF2B5EF4-FFF2-40B4-BE49-F238E27FC236}">
                <a16:creationId xmlns:a16="http://schemas.microsoft.com/office/drawing/2014/main" id="{1062F690-2F56-4BF0-8024-2386E99E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99" y="1681054"/>
            <a:ext cx="966198" cy="9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2ADA6896-0B14-4B17-A278-ABE185E3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92" y="3904656"/>
            <a:ext cx="987775" cy="9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3268FD-8539-41EE-BBEC-1AFCB4FFD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285" y="3904656"/>
            <a:ext cx="5193379" cy="2543422"/>
          </a:xfrm>
          <a:prstGeom prst="rect">
            <a:avLst/>
          </a:prstGeom>
        </p:spPr>
      </p:pic>
      <p:pic>
        <p:nvPicPr>
          <p:cNvPr id="8212" name="Picture 20" descr="png-internet-internet-icon-1600 -">
            <a:extLst>
              <a:ext uri="{FF2B5EF4-FFF2-40B4-BE49-F238E27FC236}">
                <a16:creationId xmlns:a16="http://schemas.microsoft.com/office/drawing/2014/main" id="{E3D66B7C-946D-47AB-8E72-0F0B2D5C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197" y="3569096"/>
            <a:ext cx="694666" cy="69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Json File Vector SVG Icon (3) - PNG Repo Free PNG Icons">
            <a:extLst>
              <a:ext uri="{FF2B5EF4-FFF2-40B4-BE49-F238E27FC236}">
                <a16:creationId xmlns:a16="http://schemas.microsoft.com/office/drawing/2014/main" id="{7ECF22B0-582E-47C8-B1C3-242D9F8E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93" y="3019785"/>
            <a:ext cx="896644" cy="89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Logos Microsoft Office Excel | Ideas para logotipo, Iconos, Editor de texto">
            <a:extLst>
              <a:ext uri="{FF2B5EF4-FFF2-40B4-BE49-F238E27FC236}">
                <a16:creationId xmlns:a16="http://schemas.microsoft.com/office/drawing/2014/main" id="{E8539873-667D-4174-BA81-FEADA77BF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99" y="4234607"/>
            <a:ext cx="1065376" cy="7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701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b="1" dirty="0"/>
              <a:t>BASES DE DATOS RELACIONALES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Una </a:t>
            </a:r>
            <a:r>
              <a:rPr lang="es-MX" b="1" dirty="0"/>
              <a:t>base de datos </a:t>
            </a:r>
            <a:r>
              <a:rPr lang="es-MX" dirty="0"/>
              <a:t>es un conjunto de datos pertenecientes a un mismo contexto y almacenados sistemáticamente para su posterior uso.</a:t>
            </a:r>
          </a:p>
          <a:p>
            <a:r>
              <a:rPr lang="es-MX" dirty="0"/>
              <a:t>Conjunto de tablas relacionadas.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568E1-58B9-4D7F-8787-C5E45BFD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90" y="3755461"/>
            <a:ext cx="3011819" cy="24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1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MODELOS DE DATOS</a:t>
            </a:r>
          </a:p>
        </p:txBody>
      </p:sp>
    </p:spTree>
    <p:extLst>
      <p:ext uri="{BB962C8B-B14F-4D97-AF65-F5344CB8AC3E}">
        <p14:creationId xmlns:p14="http://schemas.microsoft.com/office/powerpoint/2010/main" val="2223382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MODELO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Definen cómo se modela la estructura lógica de una base de datos.</a:t>
            </a:r>
          </a:p>
          <a:p>
            <a:r>
              <a:rPr lang="es-MX" dirty="0"/>
              <a:t>Los modelos de datos definen cómo los datos se conectan entre sí y cómo se procesan y almacenan dentro del sistema.</a:t>
            </a:r>
          </a:p>
        </p:txBody>
      </p:sp>
      <p:pic>
        <p:nvPicPr>
          <p:cNvPr id="8" name="Picture 2" descr="Modelos de Datos y Visión Conceptual de Una Base de Datos (60 horas) –  Fundación Maude">
            <a:extLst>
              <a:ext uri="{FF2B5EF4-FFF2-40B4-BE49-F238E27FC236}">
                <a16:creationId xmlns:a16="http://schemas.microsoft.com/office/drawing/2014/main" id="{A1ACF064-6B83-48BD-97EC-2A6A60C8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357" y="3429000"/>
            <a:ext cx="6569285" cy="2955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584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MODELO DE DATOS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76D0E5A-2FFE-4E22-9085-AE4BA3947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27714"/>
            <a:ext cx="10162914" cy="4965161"/>
          </a:xfrm>
        </p:spPr>
      </p:pic>
    </p:spTree>
    <p:extLst>
      <p:ext uri="{BB962C8B-B14F-4D97-AF65-F5344CB8AC3E}">
        <p14:creationId xmlns:p14="http://schemas.microsoft.com/office/powerpoint/2010/main" val="2517060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MODELO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CONCEPTUAL</a:t>
            </a:r>
          </a:p>
          <a:p>
            <a:r>
              <a:rPr lang="es-MX" dirty="0"/>
              <a:t>LÓGICO</a:t>
            </a:r>
          </a:p>
          <a:p>
            <a:r>
              <a:rPr lang="es-MX" dirty="0"/>
              <a:t>FÍSICO</a:t>
            </a:r>
          </a:p>
          <a:p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4C590-7F5D-481E-BD5A-A5ED2E61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181" y="3240350"/>
            <a:ext cx="3011819" cy="24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9E34EFC-F073-430F-873E-CFD2E91E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38" y="2370339"/>
            <a:ext cx="3722542" cy="29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1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CONCEPTUAL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IDENTIFICAL LAS RELACIONES ENTRA LAS DIFERENTES ENTIDADES</a:t>
            </a:r>
          </a:p>
          <a:p>
            <a:r>
              <a:rPr lang="es-MX" dirty="0"/>
              <a:t>INCLUYE ENTIDADES IMPORTANTES</a:t>
            </a:r>
          </a:p>
          <a:p>
            <a:r>
              <a:rPr lang="es-MX" dirty="0"/>
              <a:t>NO ESPECIFÍCA NINGÚN ATRIBUTO</a:t>
            </a:r>
          </a:p>
          <a:p>
            <a:r>
              <a:rPr lang="es-MX" dirty="0"/>
              <a:t>NO HAY LLAVE PRINCIPAL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A94B78-92DA-4CCC-B474-42670580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61" y="3746377"/>
            <a:ext cx="8486518" cy="25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4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LÓGICO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2818"/>
          </a:xfrm>
        </p:spPr>
        <p:txBody>
          <a:bodyPr/>
          <a:lstStyle/>
          <a:p>
            <a:r>
              <a:rPr lang="es-MX" dirty="0"/>
              <a:t>DESCRIBE EL MAYOR DETALLE POSIBLE</a:t>
            </a:r>
          </a:p>
          <a:p>
            <a:r>
              <a:rPr lang="es-MX" dirty="0"/>
              <a:t>INCLUYE ENTIDADES Y SUS RELACIONES</a:t>
            </a:r>
          </a:p>
          <a:p>
            <a:r>
              <a:rPr lang="es-MX" dirty="0"/>
              <a:t>SE ESPECIFICAN LOS ATRIBUTOS PARA CADA ENTIDAD</a:t>
            </a:r>
          </a:p>
          <a:p>
            <a:r>
              <a:rPr lang="es-MX" dirty="0"/>
              <a:t>SE DEFINE LA CLAVE PRIMARIA</a:t>
            </a:r>
          </a:p>
          <a:p>
            <a:r>
              <a:rPr lang="es-MX" dirty="0"/>
              <a:t>SE DEFINEN LAS CLAVE SECUNDARIAS</a:t>
            </a:r>
          </a:p>
          <a:p>
            <a:r>
              <a:rPr lang="es-MX" dirty="0"/>
              <a:t>LA </a:t>
            </a:r>
            <a:r>
              <a:rPr lang="es-MX" b="1" dirty="0"/>
              <a:t>NORMALIZACIÓN</a:t>
            </a:r>
            <a:r>
              <a:rPr lang="es-MX" dirty="0"/>
              <a:t> OCURRE EN ESTE NIVEL</a:t>
            </a:r>
          </a:p>
          <a:p>
            <a:r>
              <a:rPr lang="es-MX" dirty="0"/>
              <a:t>SE RESUELVE LA RELACIÓN MUCHOS A MUCHOS</a:t>
            </a:r>
          </a:p>
        </p:txBody>
      </p:sp>
    </p:spTree>
    <p:extLst>
      <p:ext uri="{BB962C8B-B14F-4D97-AF65-F5344CB8AC3E}">
        <p14:creationId xmlns:p14="http://schemas.microsoft.com/office/powerpoint/2010/main" val="91594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MUNDO ACTUAL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CD7A62-E293-49C1-A0FB-C35F953F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398205"/>
            <a:ext cx="70104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7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10540706-FE41-4678-98A7-217FCA3BE5C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1" y="1640214"/>
            <a:ext cx="10391315" cy="500142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LÓGICO</a:t>
            </a:r>
          </a:p>
        </p:txBody>
      </p:sp>
    </p:spTree>
    <p:extLst>
      <p:ext uri="{BB962C8B-B14F-4D97-AF65-F5344CB8AC3E}">
        <p14:creationId xmlns:p14="http://schemas.microsoft.com/office/powerpoint/2010/main" val="2952766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FÍSICO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2818"/>
          </a:xfrm>
        </p:spPr>
        <p:txBody>
          <a:bodyPr/>
          <a:lstStyle/>
          <a:p>
            <a:r>
              <a:rPr lang="es-MX" dirty="0"/>
              <a:t>ATRIBUTOS </a:t>
            </a:r>
            <a:r>
              <a:rPr lang="es-MX" dirty="0">
                <a:solidFill>
                  <a:srgbClr val="01395E"/>
                </a:solidFill>
              </a:rPr>
              <a:t>=&gt;</a:t>
            </a:r>
            <a:r>
              <a:rPr lang="es-MX" dirty="0"/>
              <a:t> COLUMNAS</a:t>
            </a:r>
          </a:p>
          <a:p>
            <a:r>
              <a:rPr lang="es-MX" dirty="0"/>
              <a:t>ENTIDADES </a:t>
            </a:r>
            <a:r>
              <a:rPr lang="es-MX" dirty="0">
                <a:solidFill>
                  <a:srgbClr val="01395E"/>
                </a:solidFill>
              </a:rPr>
              <a:t>=&gt;</a:t>
            </a:r>
            <a:r>
              <a:rPr lang="es-MX" dirty="0"/>
              <a:t> TABLAS</a:t>
            </a:r>
          </a:p>
          <a:p>
            <a:r>
              <a:rPr lang="es-MX" dirty="0"/>
              <a:t>RELACION </a:t>
            </a:r>
            <a:r>
              <a:rPr lang="es-MX" dirty="0">
                <a:solidFill>
                  <a:srgbClr val="01395E"/>
                </a:solidFill>
              </a:rPr>
              <a:t>=&gt;</a:t>
            </a:r>
            <a:r>
              <a:rPr lang="es-MX" dirty="0"/>
              <a:t> LLAVE SECUNDARIA</a:t>
            </a:r>
          </a:p>
          <a:p>
            <a:r>
              <a:rPr lang="es-MX" dirty="0"/>
              <a:t>ATRIBUTO PRINCIPAL </a:t>
            </a:r>
            <a:r>
              <a:rPr lang="es-MX" dirty="0">
                <a:solidFill>
                  <a:srgbClr val="01395E"/>
                </a:solidFill>
              </a:rPr>
              <a:t>=&gt;</a:t>
            </a:r>
            <a:r>
              <a:rPr lang="es-MX" dirty="0"/>
              <a:t> LLAVE PRIMARIA</a:t>
            </a:r>
          </a:p>
          <a:p>
            <a:r>
              <a:rPr lang="es-MX" dirty="0"/>
              <a:t>SE DEFINEN LOS TIPOS DE DATOS PARA CADA COLUMNA</a:t>
            </a:r>
          </a:p>
          <a:p>
            <a:r>
              <a:rPr lang="es-MX" dirty="0"/>
              <a:t>SE DEFINEN LAS RESTRICCIONES PARA CADA COLUMNA</a:t>
            </a:r>
          </a:p>
          <a:p>
            <a:r>
              <a:rPr lang="es-MX" dirty="0"/>
              <a:t>SERÁ DIFERENTE PARA CADA SGBD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15005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9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/>
              <a:t>MODELO DE DATOS FÍSICO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884EC85C-DB63-4756-A0B4-19B99C6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763" y="1825625"/>
            <a:ext cx="9408473" cy="4351338"/>
          </a:xfrm>
        </p:spPr>
      </p:pic>
    </p:spTree>
    <p:extLst>
      <p:ext uri="{BB962C8B-B14F-4D97-AF65-F5344CB8AC3E}">
        <p14:creationId xmlns:p14="http://schemas.microsoft.com/office/powerpoint/2010/main" val="117786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8000" b="1" dirty="0"/>
              <a:t>¿´CÓMO CREAR MI PRIMER MODELO DE DATOS RELACIONAL?</a:t>
            </a:r>
          </a:p>
        </p:txBody>
      </p:sp>
    </p:spTree>
    <p:extLst>
      <p:ext uri="{BB962C8B-B14F-4D97-AF65-F5344CB8AC3E}">
        <p14:creationId xmlns:p14="http://schemas.microsoft.com/office/powerpoint/2010/main" val="317130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3200" dirty="0"/>
              <a:t>PRIMERA FORMA NORMAL 	(1FN)</a:t>
            </a:r>
          </a:p>
          <a:p>
            <a:r>
              <a:rPr lang="es-MX" sz="3200" dirty="0"/>
              <a:t>SEGUNDA FORMA NORMAL 	(2FN)</a:t>
            </a:r>
          </a:p>
          <a:p>
            <a:r>
              <a:rPr lang="es-MX" sz="3200" dirty="0"/>
              <a:t>TERCERA FORMA NORMAL	(3FN)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NORMALIZACIÓN</a:t>
            </a:r>
          </a:p>
        </p:txBody>
      </p:sp>
      <p:pic>
        <p:nvPicPr>
          <p:cNvPr id="2052" name="Picture 4" descr="Infraestructura Base de Datos - Boreal Technologies">
            <a:extLst>
              <a:ext uri="{FF2B5EF4-FFF2-40B4-BE49-F238E27FC236}">
                <a16:creationId xmlns:a16="http://schemas.microsoft.com/office/drawing/2014/main" id="{7C96041C-5D53-456F-9EEE-F1B3757F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27" y="3849362"/>
            <a:ext cx="2643513" cy="26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937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DEPENDENCIA FUNCIONAL.</a:t>
            </a:r>
          </a:p>
          <a:p>
            <a:r>
              <a:rPr lang="es-PE" dirty="0"/>
              <a:t>DEPENDENCIA FUNCIONAL TRANSITIVA.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b="1" dirty="0"/>
              <a:t>DEPENDENCIAS</a:t>
            </a:r>
          </a:p>
        </p:txBody>
      </p:sp>
      <p:pic>
        <p:nvPicPr>
          <p:cNvPr id="5" name="Picture 2" descr="Determinación de las dependencias - TodoPMP : TodoPMP">
            <a:extLst>
              <a:ext uri="{FF2B5EF4-FFF2-40B4-BE49-F238E27FC236}">
                <a16:creationId xmlns:a16="http://schemas.microsoft.com/office/drawing/2014/main" id="{3FA024F7-F1B5-476C-971E-58EF0B6B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77" y="3027286"/>
            <a:ext cx="4632445" cy="296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46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una relación entre uno o más campos (columna – atributo).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b="1" dirty="0"/>
              <a:t>DEPENDENCIA FUNCIONAL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83508F-0D13-4F47-9BCD-70585D6E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97" y="2459114"/>
            <a:ext cx="9595005" cy="3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una relación entre uno o más campos (columna – atributo).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b="1" dirty="0"/>
              <a:t>DEPENDENCIA FUNCIONAL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983E0FA-EF61-4D0C-B601-70718BBC9FE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66960"/>
          <a:ext cx="4535769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05840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527679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102250">
                  <a:extLst>
                    <a:ext uri="{9D8B030D-6E8A-4147-A177-3AD203B41FA5}">
                      <a16:colId xmlns:a16="http://schemas.microsoft.com/office/drawing/2014/main" val="1828604085"/>
                    </a:ext>
                  </a:extLst>
                </a:gridCol>
              </a:tblGrid>
              <a:tr h="182547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Departamento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27650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SEXO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27650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JUAN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M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2765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PEDRO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M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</a:tbl>
          </a:graphicData>
        </a:graphic>
      </p:graphicFrame>
      <p:graphicFrame>
        <p:nvGraphicFramePr>
          <p:cNvPr id="7" name="Tabla 4">
            <a:extLst>
              <a:ext uri="{FF2B5EF4-FFF2-40B4-BE49-F238E27FC236}">
                <a16:creationId xmlns:a16="http://schemas.microsoft.com/office/drawing/2014/main" id="{3368B0DF-24E7-41A2-86B8-FCF054366467}"/>
              </a:ext>
            </a:extLst>
          </p:cNvPr>
          <p:cNvGraphicFramePr>
            <a:graphicFrameLocks noGrp="1"/>
          </p:cNvGraphicFramePr>
          <p:nvPr/>
        </p:nvGraphicFramePr>
        <p:xfrm>
          <a:off x="5805976" y="3429000"/>
          <a:ext cx="554782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31085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868547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  <a:gridCol w="1348192">
                  <a:extLst>
                    <a:ext uri="{9D8B030D-6E8A-4147-A177-3AD203B41FA5}">
                      <a16:colId xmlns:a16="http://schemas.microsoft.com/office/drawing/2014/main" val="1828604085"/>
                    </a:ext>
                  </a:extLst>
                </a:gridCol>
              </a:tblGrid>
              <a:tr h="205518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BOLETA_VENTA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Departamento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205518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COD_VENTA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COD_EMPLEADO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FECHA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205518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VENT_01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07/01/2021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205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VENT_02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07/01/2021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205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VENT_03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EMP_02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/>
                        <a:t>07/01/2021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105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674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una relación por medio de un tercero.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3200" b="1" dirty="0"/>
              <a:t>DEPENDENCIA FUNCIONAL TRANSITIVA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789DFB-4E7E-47CA-8FBD-38820294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2" y="2412447"/>
            <a:ext cx="10029835" cy="42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6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 una relación por medio de un tercero.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3200" b="1" dirty="0"/>
              <a:t>DEPENDENCIA FUNCIONAL TRANSITIVA</a:t>
            </a:r>
          </a:p>
        </p:txBody>
      </p:sp>
      <p:pic>
        <p:nvPicPr>
          <p:cNvPr id="6" name="Picture 2" descr="Como Hago Para Que Vean Solo Amigos En Comun - Solo Para Adultos En Bolivia">
            <a:extLst>
              <a:ext uri="{FF2B5EF4-FFF2-40B4-BE49-F238E27FC236}">
                <a16:creationId xmlns:a16="http://schemas.microsoft.com/office/drawing/2014/main" id="{A8F42AAC-5B2A-4A97-B734-959BA4133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196" y="2474669"/>
            <a:ext cx="5357607" cy="401820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83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¿POR QUÉ ES IMPORTANTE?</a:t>
            </a:r>
          </a:p>
        </p:txBody>
      </p:sp>
    </p:spTree>
    <p:extLst>
      <p:ext uri="{BB962C8B-B14F-4D97-AF65-F5344CB8AC3E}">
        <p14:creationId xmlns:p14="http://schemas.microsoft.com/office/powerpoint/2010/main" val="4233238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sz="3200" dirty="0"/>
              <a:t>Los valores almacenados en los campos (</a:t>
            </a:r>
            <a:r>
              <a:rPr lang="es-PE" sz="3200" b="1" dirty="0"/>
              <a:t>columnas</a:t>
            </a:r>
            <a:r>
              <a:rPr lang="es-PE" sz="3200" dirty="0"/>
              <a:t>) deben de ser indivisibles(que no se pueda dividir).</a:t>
            </a:r>
          </a:p>
          <a:p>
            <a:r>
              <a:rPr lang="es-PE" sz="3200" dirty="0"/>
              <a:t>Identificar cada grupo de datos (</a:t>
            </a:r>
            <a:r>
              <a:rPr lang="es-PE" sz="3200" b="1" dirty="0"/>
              <a:t>registro</a:t>
            </a:r>
            <a:r>
              <a:rPr lang="es-PE" sz="3200" dirty="0"/>
              <a:t>) relacionados con una clave primaria.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1 FORMA NORMAL</a:t>
            </a:r>
          </a:p>
        </p:txBody>
      </p:sp>
      <p:pic>
        <p:nvPicPr>
          <p:cNvPr id="2052" name="Picture 4" descr="Infraestructura Base de Datos - Boreal Technologies">
            <a:extLst>
              <a:ext uri="{FF2B5EF4-FFF2-40B4-BE49-F238E27FC236}">
                <a16:creationId xmlns:a16="http://schemas.microsoft.com/office/drawing/2014/main" id="{7C96041C-5D53-456F-9EEE-F1B3757F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27" y="3849362"/>
            <a:ext cx="2643513" cy="26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53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1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FF88861-FE24-4DEE-83EA-405F19F02619}"/>
              </a:ext>
            </a:extLst>
          </p:cNvPr>
          <p:cNvGraphicFramePr>
            <a:graphicFrameLocks noGrp="1"/>
          </p:cNvGraphicFramePr>
          <p:nvPr/>
        </p:nvGraphicFramePr>
        <p:xfrm>
          <a:off x="1656610" y="1779049"/>
          <a:ext cx="8878780" cy="4240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928336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3950444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</a:tblGrid>
              <a:tr h="706669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 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 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60790"/>
                  </a:ext>
                </a:extLst>
              </a:tr>
              <a:tr h="706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 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23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05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1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FF88861-FE24-4DEE-83EA-405F19F02619}"/>
              </a:ext>
            </a:extLst>
          </p:cNvPr>
          <p:cNvGraphicFramePr>
            <a:graphicFrameLocks noGrp="1"/>
          </p:cNvGraphicFramePr>
          <p:nvPr/>
        </p:nvGraphicFramePr>
        <p:xfrm>
          <a:off x="1656609" y="1779049"/>
          <a:ext cx="8987717" cy="43909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988804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3998913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</a:tblGrid>
              <a:tr h="487881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60790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23745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099058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68279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4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775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1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FF88861-FE24-4DEE-83EA-405F19F02619}"/>
              </a:ext>
            </a:extLst>
          </p:cNvPr>
          <p:cNvGraphicFramePr>
            <a:graphicFrameLocks noGrp="1"/>
          </p:cNvGraphicFramePr>
          <p:nvPr/>
        </p:nvGraphicFramePr>
        <p:xfrm>
          <a:off x="1656609" y="1779049"/>
          <a:ext cx="8987717" cy="43909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94402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494402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3998913">
                  <a:extLst>
                    <a:ext uri="{9D8B030D-6E8A-4147-A177-3AD203B41FA5}">
                      <a16:colId xmlns:a16="http://schemas.microsoft.com/office/drawing/2014/main" val="1827701518"/>
                    </a:ext>
                  </a:extLst>
                </a:gridCol>
              </a:tblGrid>
              <a:tr h="487881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0087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60790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23745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099058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682791"/>
                  </a:ext>
                </a:extLst>
              </a:tr>
              <a:tr h="487881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4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153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/>
          <a:lstStyle/>
          <a:p>
            <a:r>
              <a:rPr lang="es-PE" sz="3200" dirty="0"/>
              <a:t>Crear tablas separadas para aquellos grupos de datos que se aplican a varios registros.</a:t>
            </a:r>
          </a:p>
          <a:p>
            <a:r>
              <a:rPr lang="es-PE" sz="3200" dirty="0"/>
              <a:t>Crear relaciones mediante una llave secundaria (Clave foránea – Clave externa)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2 FORMA NORMAL</a:t>
            </a:r>
          </a:p>
        </p:txBody>
      </p:sp>
      <p:pic>
        <p:nvPicPr>
          <p:cNvPr id="2052" name="Picture 4" descr="Infraestructura Base de Datos - Boreal Technologies">
            <a:extLst>
              <a:ext uri="{FF2B5EF4-FFF2-40B4-BE49-F238E27FC236}">
                <a16:creationId xmlns:a16="http://schemas.microsoft.com/office/drawing/2014/main" id="{7C96041C-5D53-456F-9EEE-F1B3757F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43" y="3751708"/>
            <a:ext cx="2643513" cy="26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23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2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1629976" y="2442018"/>
          <a:ext cx="3430296" cy="25840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833795"/>
          <a:ext cx="3430296" cy="344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196859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38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332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2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902005" y="2211199"/>
          <a:ext cx="5853902" cy="25840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22935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015231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1615736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</a:tblGrid>
              <a:tr h="430670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ESP_03 ESP_06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ESP_01 ESP_06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ESP_04 ESP_05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7559517" y="1989939"/>
          <a:ext cx="3430296" cy="3445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196859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ESP_06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38589"/>
                  </a:ext>
                </a:extLst>
              </a:tr>
            </a:tbl>
          </a:graphicData>
        </a:graphic>
      </p:graphicFrame>
      <p:pic>
        <p:nvPicPr>
          <p:cNvPr id="1028" name="Picture 4" descr="Rojo Cruz Mark - Gráficos vectoriales gratis en Pixabay">
            <a:extLst>
              <a:ext uri="{FF2B5EF4-FFF2-40B4-BE49-F238E27FC236}">
                <a16:creationId xmlns:a16="http://schemas.microsoft.com/office/drawing/2014/main" id="{FA864B29-3A47-4994-850C-E4AEE838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83" y="5033639"/>
            <a:ext cx="1525501" cy="152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544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2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157943" y="2620645"/>
          <a:ext cx="3324411" cy="2663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25132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399279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</a:tblGrid>
              <a:tr h="325922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5393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3259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PIKACHU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5393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PIDGEOTTO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57036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BUTTERFREE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5393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NIDOKING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9116166" y="2436412"/>
          <a:ext cx="2914836" cy="32119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741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45741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01489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ESPECIE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BICHO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ELECTRICO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TIERRA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VENENO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196859"/>
                  </a:ext>
                </a:extLst>
              </a:tr>
              <a:tr h="401489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VOLADOR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38589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51E8D13-631B-4936-94F2-9060C9043187}"/>
              </a:ext>
            </a:extLst>
          </p:cNvPr>
          <p:cNvGraphicFramePr>
            <a:graphicFrameLocks noGrp="1"/>
          </p:cNvGraphicFramePr>
          <p:nvPr/>
        </p:nvGraphicFramePr>
        <p:xfrm>
          <a:off x="3649517" y="2072428"/>
          <a:ext cx="5299486" cy="37955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4739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84412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  <a:gridCol w="1740335">
                  <a:extLst>
                    <a:ext uri="{9D8B030D-6E8A-4147-A177-3AD203B41FA5}">
                      <a16:colId xmlns:a16="http://schemas.microsoft.com/office/drawing/2014/main" val="2883286783"/>
                    </a:ext>
                  </a:extLst>
                </a:gridCol>
              </a:tblGrid>
              <a:tr h="594657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POKEMON_ESPECIE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COD_POKE_ESP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COD_POKEMON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COD_ESPECIE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7663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62520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831047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POKE_ESP_07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POKE_05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ESP_04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87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456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6B6A09-EDE8-4FD1-A3D6-1DB5EF43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/>
          <a:lstStyle/>
          <a:p>
            <a:r>
              <a:rPr lang="es-PE" sz="3200" dirty="0"/>
              <a:t>Eliminar los campos (columnas) que no dependan de la clave.</a:t>
            </a:r>
          </a:p>
          <a:p>
            <a:r>
              <a:rPr lang="es-PE" sz="3200" dirty="0"/>
              <a:t>Ningún campo(columna) puede depender de una columna que no tenga una llave primaria.</a:t>
            </a:r>
          </a:p>
          <a:p>
            <a:r>
              <a:rPr lang="es-PE" sz="3200" dirty="0"/>
              <a:t>No puede haber datos derivados.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3 FORMA NORMAL</a:t>
            </a:r>
          </a:p>
        </p:txBody>
      </p:sp>
      <p:pic>
        <p:nvPicPr>
          <p:cNvPr id="2052" name="Picture 4" descr="Infraestructura Base de Datos - Boreal Technologies">
            <a:extLst>
              <a:ext uri="{FF2B5EF4-FFF2-40B4-BE49-F238E27FC236}">
                <a16:creationId xmlns:a16="http://schemas.microsoft.com/office/drawing/2014/main" id="{7C96041C-5D53-456F-9EEE-F1B3757F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25" y="4138349"/>
            <a:ext cx="2265749" cy="22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477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3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890169" y="2567660"/>
          <a:ext cx="5546142" cy="21533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606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909283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1530791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</a:tblGrid>
              <a:tr h="430670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MATRICULA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COD_MATRICULA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7559517" y="2782995"/>
          <a:ext cx="3430296" cy="172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LARAVEL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GIT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04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IMPORTANCIA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2654888"/>
          </a:xfrm>
        </p:spPr>
        <p:txBody>
          <a:bodyPr>
            <a:normAutofit/>
          </a:bodyPr>
          <a:lstStyle/>
          <a:p>
            <a:pPr algn="just"/>
            <a:r>
              <a:rPr lang="es-MX" sz="4000" dirty="0">
                <a:solidFill>
                  <a:schemeClr val="tx1"/>
                </a:solidFill>
              </a:rPr>
              <a:t>Permite realizar cualquier tipo de cálculo matemático.</a:t>
            </a:r>
            <a:endParaRPr lang="es-PE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ontabilidad Fiscal - Definición, Obligaciones y Mas | U Accounting">
            <a:extLst>
              <a:ext uri="{FF2B5EF4-FFF2-40B4-BE49-F238E27FC236}">
                <a16:creationId xmlns:a16="http://schemas.microsoft.com/office/drawing/2014/main" id="{D5B0264E-B13E-4BDE-A5A0-AA6281CC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60" y="3429000"/>
            <a:ext cx="3717648" cy="1965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 importancia del cierre fiscal como instrumento de optimización y ahorro  fiscal - El Derecho - Contable, Fiscal">
            <a:extLst>
              <a:ext uri="{FF2B5EF4-FFF2-40B4-BE49-F238E27FC236}">
                <a16:creationId xmlns:a16="http://schemas.microsoft.com/office/drawing/2014/main" id="{779E004E-FDE5-4770-B816-858E9827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309" y="3324342"/>
            <a:ext cx="3352121" cy="22340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49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3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3322929" y="4259626"/>
          <a:ext cx="5546142" cy="21533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606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909283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1530791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</a:tblGrid>
              <a:tr h="430670">
                <a:tc gridSpan="3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MATRICULA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COD_MATRICULA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COD_AULA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MAT_03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8CCA3D8-3FC7-4CD8-8E2C-6FA9E6F2864B}"/>
              </a:ext>
            </a:extLst>
          </p:cNvPr>
          <p:cNvGraphicFramePr>
            <a:graphicFrameLocks noGrp="1"/>
          </p:cNvGraphicFramePr>
          <p:nvPr/>
        </p:nvGraphicFramePr>
        <p:xfrm>
          <a:off x="7559517" y="2063903"/>
          <a:ext cx="3430296" cy="172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COD_CURSO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NOMBRE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LARAVEL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CUR_02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395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GIT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8AFE938-9705-4D19-B785-3D80D77E167F}"/>
              </a:ext>
            </a:extLst>
          </p:cNvPr>
          <p:cNvGraphicFramePr>
            <a:graphicFrameLocks noGrp="1"/>
          </p:cNvGraphicFramePr>
          <p:nvPr/>
        </p:nvGraphicFramePr>
        <p:xfrm>
          <a:off x="1506426" y="2061483"/>
          <a:ext cx="3430296" cy="172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15148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1715148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</a:tblGrid>
              <a:tr h="430670">
                <a:tc gridSpan="2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COD_AULA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DESCRIPCION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430670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AU_02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217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448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E87DE8B1-9A90-423A-B56F-397496E6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/>
          <a:lstStyle/>
          <a:p>
            <a:r>
              <a:rPr lang="es-PE" sz="3200" dirty="0"/>
              <a:t>DATO DERIVADO: QUE EXISTE A PARTIR DE OTROS DATOS.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56" y="365125"/>
            <a:ext cx="10217457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3 FORMA NORMAL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7B1AA7E-2B40-44E0-9246-5342557BFC36}"/>
              </a:ext>
            </a:extLst>
          </p:cNvPr>
          <p:cNvGraphicFramePr>
            <a:graphicFrameLocks noGrp="1"/>
          </p:cNvGraphicFramePr>
          <p:nvPr/>
        </p:nvGraphicFramePr>
        <p:xfrm>
          <a:off x="2040244" y="2924618"/>
          <a:ext cx="8257853" cy="28281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38451">
                  <a:extLst>
                    <a:ext uri="{9D8B030D-6E8A-4147-A177-3AD203B41FA5}">
                      <a16:colId xmlns:a16="http://schemas.microsoft.com/office/drawing/2014/main" val="2552558381"/>
                    </a:ext>
                  </a:extLst>
                </a:gridCol>
                <a:gridCol w="2057747">
                  <a:extLst>
                    <a:ext uri="{9D8B030D-6E8A-4147-A177-3AD203B41FA5}">
                      <a16:colId xmlns:a16="http://schemas.microsoft.com/office/drawing/2014/main" val="2243165802"/>
                    </a:ext>
                  </a:extLst>
                </a:gridCol>
                <a:gridCol w="2057142">
                  <a:extLst>
                    <a:ext uri="{9D8B030D-6E8A-4147-A177-3AD203B41FA5}">
                      <a16:colId xmlns:a16="http://schemas.microsoft.com/office/drawing/2014/main" val="1642925893"/>
                    </a:ext>
                  </a:extLst>
                </a:gridCol>
                <a:gridCol w="1704513">
                  <a:extLst>
                    <a:ext uri="{9D8B030D-6E8A-4147-A177-3AD203B41FA5}">
                      <a16:colId xmlns:a16="http://schemas.microsoft.com/office/drawing/2014/main" val="2871113069"/>
                    </a:ext>
                  </a:extLst>
                </a:gridCol>
              </a:tblGrid>
              <a:tr h="565622">
                <a:tc gridSpan="4"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NOTA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2963278"/>
                  </a:ext>
                </a:extLst>
              </a:tr>
              <a:tr h="5656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N1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N3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bg1"/>
                          </a:solidFill>
                        </a:rPr>
                        <a:t>PROMEDIO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57260"/>
                  </a:ext>
                </a:extLst>
              </a:tr>
              <a:tr h="5656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236763"/>
                  </a:ext>
                </a:extLst>
              </a:tr>
              <a:tr h="5656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056314"/>
                  </a:ext>
                </a:extLst>
              </a:tr>
              <a:tr h="565622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5DD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247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18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¿CÓMO SE ANALIZAN?</a:t>
            </a:r>
          </a:p>
        </p:txBody>
      </p:sp>
    </p:spTree>
    <p:extLst>
      <p:ext uri="{BB962C8B-B14F-4D97-AF65-F5344CB8AC3E}">
        <p14:creationId xmlns:p14="http://schemas.microsoft.com/office/powerpoint/2010/main" val="316353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ANÁLISIS DE DATOS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AFB7C06-1D81-4FD9-8181-B1ACDAE6C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587035"/>
              </p:ext>
            </p:extLst>
          </p:nvPr>
        </p:nvGraphicFramePr>
        <p:xfrm>
          <a:off x="838198" y="1825625"/>
          <a:ext cx="882070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34AE279-5638-457B-8D80-DDD511235D91}"/>
              </a:ext>
            </a:extLst>
          </p:cNvPr>
          <p:cNvSpPr/>
          <p:nvPr/>
        </p:nvSpPr>
        <p:spPr>
          <a:xfrm>
            <a:off x="8081716" y="1825625"/>
            <a:ext cx="3272084" cy="693124"/>
          </a:xfrm>
          <a:prstGeom prst="roundRect">
            <a:avLst/>
          </a:prstGeom>
          <a:solidFill>
            <a:srgbClr val="013A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dirty="0"/>
              <a:t>TOMA DE DECISIONES</a:t>
            </a:r>
            <a:endParaRPr lang="en-US" sz="2400" dirty="0"/>
          </a:p>
        </p:txBody>
      </p:sp>
      <p:pic>
        <p:nvPicPr>
          <p:cNvPr id="9218" name="Picture 2" descr="MANEJO Y ANÁLISIS DE DATOS CON EXCEL – Consumer Metrics">
            <a:extLst>
              <a:ext uri="{FF2B5EF4-FFF2-40B4-BE49-F238E27FC236}">
                <a16:creationId xmlns:a16="http://schemas.microsoft.com/office/drawing/2014/main" id="{32A0370C-3FFC-4215-950E-0546290A7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00" y="2710873"/>
            <a:ext cx="1160016" cy="8700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nálisis y Visualización de Datos con Excel">
            <a:extLst>
              <a:ext uri="{FF2B5EF4-FFF2-40B4-BE49-F238E27FC236}">
                <a16:creationId xmlns:a16="http://schemas.microsoft.com/office/drawing/2014/main" id="{991EAB0B-00AB-4BD4-B297-AD1822AD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834" y="3482285"/>
            <a:ext cx="968329" cy="9683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Datos - Iconos gratis de computadora">
            <a:extLst>
              <a:ext uri="{FF2B5EF4-FFF2-40B4-BE49-F238E27FC236}">
                <a16:creationId xmlns:a16="http://schemas.microsoft.com/office/drawing/2014/main" id="{0DCD65C5-4ABF-4A01-8026-6AB19E248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79" y="5327750"/>
            <a:ext cx="690569" cy="69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atos Personales | Infoem | Somos tu acceso a la información">
            <a:extLst>
              <a:ext uri="{FF2B5EF4-FFF2-40B4-BE49-F238E27FC236}">
                <a16:creationId xmlns:a16="http://schemas.microsoft.com/office/drawing/2014/main" id="{733D8C72-708E-4CFC-AE9E-36294198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540" y="4499689"/>
            <a:ext cx="910738" cy="6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Free graduación de acuerdo PNG with Transparent Background">
            <a:extLst>
              <a:ext uri="{FF2B5EF4-FFF2-40B4-BE49-F238E27FC236}">
                <a16:creationId xmlns:a16="http://schemas.microsoft.com/office/drawing/2014/main" id="{C3DB3410-4A6E-416E-AE11-ABBD623F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02" y="1893990"/>
            <a:ext cx="1065272" cy="6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832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CONSULTA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Proceso para recopilar información de un origen de datos.</a:t>
            </a:r>
          </a:p>
          <a:p>
            <a:pPr lvl="1"/>
            <a:r>
              <a:rPr lang="es-MX" dirty="0"/>
              <a:t>Consultas de Selección</a:t>
            </a:r>
          </a:p>
          <a:p>
            <a:pPr lvl="1"/>
            <a:r>
              <a:rPr lang="es-MX" dirty="0"/>
              <a:t>Consultas de Actualización</a:t>
            </a:r>
          </a:p>
          <a:p>
            <a:pPr lvl="1"/>
            <a:r>
              <a:rPr lang="es-MX" dirty="0"/>
              <a:t>Consultas de eliminación</a:t>
            </a:r>
          </a:p>
          <a:p>
            <a:pPr lvl="1"/>
            <a:r>
              <a:rPr lang="es-MX" dirty="0"/>
              <a:t>Consultas de unión</a:t>
            </a:r>
          </a:p>
        </p:txBody>
      </p:sp>
      <p:pic>
        <p:nvPicPr>
          <p:cNvPr id="9" name="Picture 2" descr="Download Agregar Regla Icon - Create Icon - Full Size PNG Image - PNGkit">
            <a:extLst>
              <a:ext uri="{FF2B5EF4-FFF2-40B4-BE49-F238E27FC236}">
                <a16:creationId xmlns:a16="http://schemas.microsoft.com/office/drawing/2014/main" id="{58F02FD4-156B-4A98-BC9B-BB50DECD1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08" y="4098897"/>
            <a:ext cx="1786151" cy="17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ad icon - Download on Iconfinder on Iconfinder">
            <a:extLst>
              <a:ext uri="{FF2B5EF4-FFF2-40B4-BE49-F238E27FC236}">
                <a16:creationId xmlns:a16="http://schemas.microsoft.com/office/drawing/2014/main" id="{9B1E28C8-E117-4D18-8003-4A0659DD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614" y="3962774"/>
            <a:ext cx="2058396" cy="205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Update Icon of Glyph style - Available in SVG, PNG, EPS, AI &amp; Icon fonts">
            <a:extLst>
              <a:ext uri="{FF2B5EF4-FFF2-40B4-BE49-F238E27FC236}">
                <a16:creationId xmlns:a16="http://schemas.microsoft.com/office/drawing/2014/main" id="{F91A1CB3-67C3-434C-AF70-1624C2C2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712" y="4252180"/>
            <a:ext cx="1768990" cy="17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elete Icon of Glyph style - Available in SVG, PNG, EPS, AI &amp; Icon fonts">
            <a:extLst>
              <a:ext uri="{FF2B5EF4-FFF2-40B4-BE49-F238E27FC236}">
                <a16:creationId xmlns:a16="http://schemas.microsoft.com/office/drawing/2014/main" id="{17B09952-DB2E-46D3-9412-FB68CA0B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893" y="4252180"/>
            <a:ext cx="1768990" cy="17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05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0F586-1FA4-4E64-A8E5-B514D5D9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FORMATO CONDICIONAL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9C4771B-506D-462D-97CD-6DE08DAB9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103" y="1690688"/>
            <a:ext cx="5401077" cy="4351338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67070AF-C2BD-4B35-B3FD-0C185B9BB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44" y="1690688"/>
            <a:ext cx="3341528" cy="40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32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3C78D-FB71-447F-912D-AF8C68D4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CF1C7E0-A1AF-4668-AC2E-2491387B5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166471" cy="5167312"/>
          </a:xfrm>
        </p:spPr>
      </p:pic>
    </p:spTree>
    <p:extLst>
      <p:ext uri="{BB962C8B-B14F-4D97-AF65-F5344CB8AC3E}">
        <p14:creationId xmlns:p14="http://schemas.microsoft.com/office/powerpoint/2010/main" val="3182171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3C78D-FB71-447F-912D-AF8C68D4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PICKER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13CEB37-86AE-48BD-9454-D4232863E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161" y="1690688"/>
            <a:ext cx="7998142" cy="4675059"/>
          </a:xfrm>
        </p:spPr>
      </p:pic>
    </p:spTree>
    <p:extLst>
      <p:ext uri="{BB962C8B-B14F-4D97-AF65-F5344CB8AC3E}">
        <p14:creationId xmlns:p14="http://schemas.microsoft.com/office/powerpoint/2010/main" val="2782521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POWER QUERY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Tecnología para la conexión a un origen de datos, transformar, combinar y refinar para satisfacer las necesidades de análisis.</a:t>
            </a:r>
          </a:p>
          <a:p>
            <a:endParaRPr lang="es-PE" dirty="0"/>
          </a:p>
        </p:txBody>
      </p:sp>
      <p:pic>
        <p:nvPicPr>
          <p:cNvPr id="4" name="Picture 2" descr="Business Insight Center">
            <a:extLst>
              <a:ext uri="{FF2B5EF4-FFF2-40B4-BE49-F238E27FC236}">
                <a16:creationId xmlns:a16="http://schemas.microsoft.com/office/drawing/2014/main" id="{A521CFBC-D21E-450B-8EF4-63E32F37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46453"/>
            <a:ext cx="4572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23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POWER PIVOT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complemento de Excel para realizar análisis de datos a partir de un origen o modelo de datos.</a:t>
            </a:r>
          </a:p>
          <a:p>
            <a:endParaRPr lang="es-PE" dirty="0"/>
          </a:p>
        </p:txBody>
      </p:sp>
      <p:pic>
        <p:nvPicPr>
          <p:cNvPr id="2050" name="Picture 2" descr="Power Pivot | Excel Power Tools Classes | Fort Collins, Denver, Online">
            <a:extLst>
              <a:ext uri="{FF2B5EF4-FFF2-40B4-BE49-F238E27FC236}">
                <a16:creationId xmlns:a16="http://schemas.microsoft.com/office/drawing/2014/main" id="{171EA37C-4A49-48A3-9533-EACCD96C7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99653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92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b="1" dirty="0"/>
              <a:t>HERRAMIENTAS PARA EL ANÁLISIS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MICROSOFT POWER BI</a:t>
            </a:r>
          </a:p>
          <a:p>
            <a:r>
              <a:rPr lang="es-MX" dirty="0"/>
              <a:t>EXCEL</a:t>
            </a:r>
          </a:p>
          <a:p>
            <a:r>
              <a:rPr lang="es-MX" dirty="0"/>
              <a:t>PYTHON</a:t>
            </a:r>
          </a:p>
          <a:p>
            <a:r>
              <a:rPr lang="es-MX" dirty="0"/>
              <a:t>PROGRAMACIÓN R</a:t>
            </a:r>
          </a:p>
          <a:p>
            <a:r>
              <a:rPr lang="es-MX" dirty="0"/>
              <a:t>SAS</a:t>
            </a:r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3074" name="Picture 2" descr="Análisis de datos: 10 señales de que eres &quot;Data-Driven&quot;">
            <a:extLst>
              <a:ext uri="{FF2B5EF4-FFF2-40B4-BE49-F238E27FC236}">
                <a16:creationId xmlns:a16="http://schemas.microsoft.com/office/drawing/2014/main" id="{2725E9C2-A8E0-4298-BA51-59AD08D6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/>
          <a:stretch/>
        </p:blipFill>
        <p:spPr bwMode="auto">
          <a:xfrm>
            <a:off x="5423054" y="2290693"/>
            <a:ext cx="3796128" cy="342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181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POWER PIVOT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EA80E0E-47FD-4D50-A72A-FA8B2E3BF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410" y="1383644"/>
            <a:ext cx="7354849" cy="53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9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POWER MAP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5D65B3-EFCE-4AB5-A18B-A0D4000C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Herramienta para la visualización de datos tridimensionales mediante mapas de Bing en formato 3D desde una tabla de Excel o de un modelo de datos.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69FB3A9-1D55-455A-9C34-DDEA685E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7" y="3147969"/>
            <a:ext cx="6728626" cy="3163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964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11A33-B829-4CF9-BA6A-19A6CC68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04" y="1145219"/>
            <a:ext cx="11307192" cy="4989252"/>
          </a:xfrm>
        </p:spPr>
        <p:txBody>
          <a:bodyPr>
            <a:normAutofit/>
          </a:bodyPr>
          <a:lstStyle/>
          <a:p>
            <a:pPr algn="ctr"/>
            <a:r>
              <a:rPr lang="es-PE" sz="9600" b="1" dirty="0"/>
              <a:t>¿Diseño?</a:t>
            </a:r>
          </a:p>
        </p:txBody>
      </p:sp>
    </p:spTree>
    <p:extLst>
      <p:ext uri="{BB962C8B-B14F-4D97-AF65-F5344CB8AC3E}">
        <p14:creationId xmlns:p14="http://schemas.microsoft.com/office/powerpoint/2010/main" val="747813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25ACD-ABE9-4249-9FFE-BB2B604D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13A5F"/>
                </a:solidFill>
              </a:rPr>
              <a:t>PALETTON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AC2C65B-2074-4AE3-ABAE-410C802BB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8" y="1593277"/>
            <a:ext cx="7937484" cy="51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77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25ACD-ABE9-4249-9FFE-BB2B604D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13A5F"/>
                </a:solidFill>
              </a:rPr>
              <a:t>ADMIN LTE3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50FF4F3-FE86-4C61-91A6-09E853C3D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797" y="1825625"/>
            <a:ext cx="8682405" cy="4351338"/>
          </a:xfrm>
        </p:spPr>
      </p:pic>
    </p:spTree>
    <p:extLst>
      <p:ext uri="{BB962C8B-B14F-4D97-AF65-F5344CB8AC3E}">
        <p14:creationId xmlns:p14="http://schemas.microsoft.com/office/powerpoint/2010/main" val="983687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25ACD-ABE9-4249-9FFE-BB2B604D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13A5F"/>
                </a:solidFill>
              </a:rPr>
              <a:t>COLORES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FA8653F-5692-48F4-BDC6-54637BE7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333"/>
          <a:stretch/>
        </p:blipFill>
        <p:spPr>
          <a:xfrm>
            <a:off x="838201" y="1690689"/>
            <a:ext cx="5862144" cy="4802186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F6720F-1DD3-4B81-9035-1A80AF91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978" y="1690687"/>
            <a:ext cx="4295033" cy="48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0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25ACD-ABE9-4249-9FFE-BB2B604D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13A5F"/>
                </a:solidFill>
              </a:rPr>
              <a:t>MATERIALES - GITHUB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1A2712D-DE1D-43F4-A63C-02067420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9532" y="3056651"/>
            <a:ext cx="2974428" cy="2951895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CA5190-67B6-4D49-8AA3-723E38B1751A}"/>
              </a:ext>
            </a:extLst>
          </p:cNvPr>
          <p:cNvSpPr txBox="1"/>
          <p:nvPr/>
        </p:nvSpPr>
        <p:spPr>
          <a:xfrm>
            <a:off x="838200" y="2291805"/>
            <a:ext cx="10515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https://github.com/Logicainformatica18/analisis_datos_excel</a:t>
            </a:r>
          </a:p>
        </p:txBody>
      </p:sp>
      <p:pic>
        <p:nvPicPr>
          <p:cNvPr id="1026" name="Picture 2" descr="GitHub - PNG image with transparent background | Free Png Images">
            <a:extLst>
              <a:ext uri="{FF2B5EF4-FFF2-40B4-BE49-F238E27FC236}">
                <a16:creationId xmlns:a16="http://schemas.microsoft.com/office/drawing/2014/main" id="{D2C0AB40-5730-41FB-B695-ABDE75D6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984" y="2908751"/>
            <a:ext cx="3247697" cy="32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8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b="1" dirty="0"/>
              <a:t>PREPARADO PARA APRENDER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3"/>
            <a:ext cx="9438565" cy="3752168"/>
          </a:xfrm>
        </p:spPr>
        <p:txBody>
          <a:bodyPr>
            <a:normAutofit/>
          </a:bodyPr>
          <a:lstStyle/>
          <a:p>
            <a:pPr algn="just"/>
            <a:r>
              <a:rPr lang="es-PE" dirty="0">
                <a:solidFill>
                  <a:schemeClr val="tx1"/>
                </a:solidFill>
              </a:rPr>
              <a:t>POWER BI (BUSINESS INTELLIGENCE)</a:t>
            </a:r>
          </a:p>
          <a:p>
            <a:pPr algn="just"/>
            <a:r>
              <a:rPr lang="es-PE" dirty="0"/>
              <a:t>MS SQL SERVER (BASES DE DATOS)</a:t>
            </a:r>
            <a:endParaRPr lang="es-PE" dirty="0">
              <a:solidFill>
                <a:schemeClr val="tx1"/>
              </a:solidFill>
            </a:endParaRPr>
          </a:p>
          <a:p>
            <a:pPr algn="just"/>
            <a:r>
              <a:rPr lang="es-PE" dirty="0"/>
              <a:t>PYTHON (PROGRAMACIÓN)</a:t>
            </a:r>
          </a:p>
          <a:p>
            <a:pPr algn="just"/>
            <a:r>
              <a:rPr lang="es-PE" dirty="0"/>
              <a:t>R (ANÁLISIS ESTADÍSTICO)</a:t>
            </a:r>
          </a:p>
          <a:p>
            <a:pPr algn="just"/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2050" name="Picture 2" descr="Learning PNG Free Download | PNG All">
            <a:extLst>
              <a:ext uri="{FF2B5EF4-FFF2-40B4-BE49-F238E27FC236}">
                <a16:creationId xmlns:a16="http://schemas.microsoft.com/office/drawing/2014/main" id="{F1D456B2-CA41-4DB3-9992-5933860C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73" y="2036020"/>
            <a:ext cx="3721909" cy="29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33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B7DD-FA39-4655-9669-C749381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CARRERAS PROFESIONALES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B792B-A2E1-4098-9DD7-F2C6456A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717" y="1786482"/>
            <a:ext cx="9438565" cy="4588191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Asistentes Administración</a:t>
            </a:r>
          </a:p>
          <a:p>
            <a:pPr algn="just"/>
            <a:r>
              <a:rPr lang="es-MX" dirty="0"/>
              <a:t>Freelance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Docentes</a:t>
            </a:r>
          </a:p>
          <a:p>
            <a:pPr algn="just"/>
            <a:r>
              <a:rPr lang="es-MX" dirty="0"/>
              <a:t>Contadores</a:t>
            </a:r>
          </a:p>
          <a:p>
            <a:pPr algn="just"/>
            <a:r>
              <a:rPr lang="es-MX" dirty="0"/>
              <a:t>Marketing Digital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Analistas de datos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Analistas Financieros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Gerente de Proyectos</a:t>
            </a:r>
          </a:p>
          <a:p>
            <a:pPr algn="just"/>
            <a:r>
              <a:rPr lang="es-MX" dirty="0"/>
              <a:t>Programadores VBA</a:t>
            </a:r>
            <a:endParaRPr lang="es-MX" dirty="0">
              <a:solidFill>
                <a:schemeClr val="tx1"/>
              </a:solidFill>
            </a:endParaRPr>
          </a:p>
          <a:p>
            <a:pPr lvl="1" algn="just"/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4" name="Picture 2" descr="Bandera a cuadros | Icono Gratis">
            <a:extLst>
              <a:ext uri="{FF2B5EF4-FFF2-40B4-BE49-F238E27FC236}">
                <a16:creationId xmlns:a16="http://schemas.microsoft.com/office/drawing/2014/main" id="{768CB88D-5273-4010-9E27-E2DE375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62" y="2574471"/>
            <a:ext cx="2772592" cy="27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4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16F2-24D8-4897-8A14-F9DAE5B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ANÁLISIS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061A4-A2A8-4624-B0CB-61D96588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Proceso de manipular datos, limpiarlos, ordenarlos con el objetivo de transformar datos en conocimiento.</a:t>
            </a:r>
          </a:p>
          <a:p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FDB401-D919-4E29-9C63-F84604A21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61" y="2867841"/>
            <a:ext cx="4477277" cy="34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9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Open San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1456</Words>
  <Application>Microsoft Office PowerPoint</Application>
  <PresentationFormat>Panorámica</PresentationFormat>
  <Paragraphs>452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0" baseType="lpstr">
      <vt:lpstr>Arial</vt:lpstr>
      <vt:lpstr>Calibri</vt:lpstr>
      <vt:lpstr>Open Sans</vt:lpstr>
      <vt:lpstr>Tema de Office</vt:lpstr>
      <vt:lpstr>Presentación de PowerPoint</vt:lpstr>
      <vt:lpstr>ANÁLISIS DE DATOS CON MS EXCEL</vt:lpstr>
      <vt:lpstr>MUNDO ACTUAL</vt:lpstr>
      <vt:lpstr>¿POR QUÉ ES IMPORTANTE?</vt:lpstr>
      <vt:lpstr>IMPORTANCIA</vt:lpstr>
      <vt:lpstr>HERRAMIENTAS PARA EL ANÁLISIS</vt:lpstr>
      <vt:lpstr>PREPARADO PARA APRENDER</vt:lpstr>
      <vt:lpstr>CARRERAS PROFESIONALES</vt:lpstr>
      <vt:lpstr>ANÁLISIS DE DATOS</vt:lpstr>
      <vt:lpstr>¿POR QUÉ APLICAR UN ANÁLISIS DE DATOS?</vt:lpstr>
      <vt:lpstr>¿POR DÓNDE EMPEZAR?</vt:lpstr>
      <vt:lpstr>DATO</vt:lpstr>
      <vt:lpstr>INFORMACIÓN</vt:lpstr>
      <vt:lpstr>¿CÓMO SE ORGANIZAN?</vt:lpstr>
      <vt:lpstr>TIPOS DE DATOS</vt:lpstr>
      <vt:lpstr>TABLA</vt:lpstr>
      <vt:lpstr>FUNCIÓN</vt:lpstr>
      <vt:lpstr>¿CÓMO SE OBTIENEN?</vt:lpstr>
      <vt:lpstr>APLICACIONES</vt:lpstr>
      <vt:lpstr>SISTEMA DE INFORMACIÓN</vt:lpstr>
      <vt:lpstr>SGBD - RDBMS</vt:lpstr>
      <vt:lpstr>ORIGEN DE DATOS</vt:lpstr>
      <vt:lpstr>BASES DE DATOS RELACIONALES</vt:lpstr>
      <vt:lpstr>MODELOS DE DATOS</vt:lpstr>
      <vt:lpstr>MODELO DE DATOS</vt:lpstr>
      <vt:lpstr>MODELO DE DATOS</vt:lpstr>
      <vt:lpstr>MODELO DE DATOS</vt:lpstr>
      <vt:lpstr>MODELO DE DATOS CONCEPTUAL</vt:lpstr>
      <vt:lpstr>MODELO DE DATOS LÓGICO</vt:lpstr>
      <vt:lpstr>MODELO DE DATOS LÓGICO</vt:lpstr>
      <vt:lpstr>MODELO DE DATOS FÍSICO</vt:lpstr>
      <vt:lpstr>MODELO DE DATOS FÍSICO</vt:lpstr>
      <vt:lpstr>¿´CÓMO CREAR MI PRIMER MODELO DE DATOS RELACIONAL?</vt:lpstr>
      <vt:lpstr>NORMALIZACIÓN</vt:lpstr>
      <vt:lpstr>DEPENDENCIAS</vt:lpstr>
      <vt:lpstr>DEPENDENCIA FUNCIONAL</vt:lpstr>
      <vt:lpstr>DEPENDENCIA FUNCIONAL</vt:lpstr>
      <vt:lpstr>DEPENDENCIA FUNCIONAL TRANSITIVA</vt:lpstr>
      <vt:lpstr>DEPENDENCIA FUNCIONAL TRANSITIVA</vt:lpstr>
      <vt:lpstr>1 FORMA NORMAL</vt:lpstr>
      <vt:lpstr>1 FORMA NORMAL</vt:lpstr>
      <vt:lpstr>1 FORMA NORMAL</vt:lpstr>
      <vt:lpstr>1 FORMA NORMAL</vt:lpstr>
      <vt:lpstr>2 FORMA NORMAL</vt:lpstr>
      <vt:lpstr>2 FORMA NORMAL</vt:lpstr>
      <vt:lpstr>2 FORMA NORMAL</vt:lpstr>
      <vt:lpstr>2 FORMA NORMAL</vt:lpstr>
      <vt:lpstr>3 FORMA NORMAL</vt:lpstr>
      <vt:lpstr>3 FORMA NORMAL</vt:lpstr>
      <vt:lpstr>3 FORMA NORMAL</vt:lpstr>
      <vt:lpstr>3 FORMA NORMAL</vt:lpstr>
      <vt:lpstr>¿CÓMO SE ANALIZAN?</vt:lpstr>
      <vt:lpstr>ANÁLISIS DE DATOS</vt:lpstr>
      <vt:lpstr>CONSULTA</vt:lpstr>
      <vt:lpstr>FORMATO CONDICIONAL</vt:lpstr>
      <vt:lpstr>COMPLEMENTOS</vt:lpstr>
      <vt:lpstr>DATE PICKER</vt:lpstr>
      <vt:lpstr>POWER QUERY</vt:lpstr>
      <vt:lpstr>POWER PIVOT</vt:lpstr>
      <vt:lpstr>POWER PIVOT</vt:lpstr>
      <vt:lpstr>POWER MAP</vt:lpstr>
      <vt:lpstr>¿Diseño?</vt:lpstr>
      <vt:lpstr>PALETTON</vt:lpstr>
      <vt:lpstr>ADMIN LTE3</vt:lpstr>
      <vt:lpstr>COLORES</vt:lpstr>
      <vt:lpstr>MATERIALES -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EXCEL</dc:title>
  <dc:creator>Anthony</dc:creator>
  <cp:lastModifiedBy>ANTHONY</cp:lastModifiedBy>
  <cp:revision>178</cp:revision>
  <dcterms:created xsi:type="dcterms:W3CDTF">2020-10-28T19:12:16Z</dcterms:created>
  <dcterms:modified xsi:type="dcterms:W3CDTF">2022-05-06T21:38:48Z</dcterms:modified>
</cp:coreProperties>
</file>